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
  </p:notesMasterIdLst>
  <p:sldIdLst>
    <p:sldId id="256" r:id="rId2"/>
    <p:sldId id="257" r:id="rId3"/>
  </p:sldIdLst>
  <p:sldSz cx="6858000" cy="9144000" type="screen4x3"/>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40404"/>
    <a:srgbClr val="EA8F08"/>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20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85466" cy="502951"/>
          </a:xfrm>
          <a:prstGeom prst="rect">
            <a:avLst/>
          </a:prstGeom>
        </p:spPr>
        <p:txBody>
          <a:bodyPr vert="horz" lIns="93113" tIns="46557" rIns="93113" bIns="46557"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074" y="0"/>
            <a:ext cx="2985465" cy="502951"/>
          </a:xfrm>
          <a:prstGeom prst="rect">
            <a:avLst/>
          </a:prstGeom>
        </p:spPr>
        <p:txBody>
          <a:bodyPr vert="horz" lIns="93113" tIns="46557" rIns="93113" bIns="46557" rtlCol="0"/>
          <a:lstStyle>
            <a:lvl1pPr algn="r">
              <a:defRPr sz="1200"/>
            </a:lvl1pPr>
          </a:lstStyle>
          <a:p>
            <a:fld id="{AE5D2EB5-F0B9-487C-ADDB-7989CB7443F2}" type="datetimeFigureOut">
              <a:rPr kumimoji="1" lang="ja-JP" altLang="en-US" smtClean="0"/>
              <a:t>2023/3/9</a:t>
            </a:fld>
            <a:endParaRPr kumimoji="1" lang="ja-JP" altLang="en-US"/>
          </a:p>
        </p:txBody>
      </p:sp>
      <p:sp>
        <p:nvSpPr>
          <p:cNvPr id="4" name="スライド イメージ プレースホルダー 3"/>
          <p:cNvSpPr>
            <a:spLocks noGrp="1" noRot="1" noChangeAspect="1"/>
          </p:cNvSpPr>
          <p:nvPr>
            <p:ph type="sldImg" idx="2"/>
          </p:nvPr>
        </p:nvSpPr>
        <p:spPr>
          <a:xfrm>
            <a:off x="2176463" y="1252538"/>
            <a:ext cx="2535237" cy="3379787"/>
          </a:xfrm>
          <a:prstGeom prst="rect">
            <a:avLst/>
          </a:prstGeom>
          <a:noFill/>
          <a:ln w="12700">
            <a:solidFill>
              <a:prstClr val="black"/>
            </a:solidFill>
          </a:ln>
        </p:spPr>
        <p:txBody>
          <a:bodyPr vert="horz" lIns="93113" tIns="46557" rIns="93113" bIns="46557" rtlCol="0" anchor="ctr"/>
          <a:lstStyle/>
          <a:p>
            <a:endParaRPr lang="ja-JP" altLang="en-US"/>
          </a:p>
        </p:txBody>
      </p:sp>
      <p:sp>
        <p:nvSpPr>
          <p:cNvPr id="5" name="ノート プレースホルダー 4"/>
          <p:cNvSpPr>
            <a:spLocks noGrp="1"/>
          </p:cNvSpPr>
          <p:nvPr>
            <p:ph type="body" sz="quarter" idx="3"/>
          </p:nvPr>
        </p:nvSpPr>
        <p:spPr>
          <a:xfrm>
            <a:off x="688330" y="4821556"/>
            <a:ext cx="5511505" cy="3944616"/>
          </a:xfrm>
          <a:prstGeom prst="rect">
            <a:avLst/>
          </a:prstGeom>
        </p:spPr>
        <p:txBody>
          <a:bodyPr vert="horz" lIns="93113" tIns="46557" rIns="93113" bIns="4655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515762"/>
            <a:ext cx="2985466" cy="502951"/>
          </a:xfrm>
          <a:prstGeom prst="rect">
            <a:avLst/>
          </a:prstGeom>
        </p:spPr>
        <p:txBody>
          <a:bodyPr vert="horz" lIns="93113" tIns="46557" rIns="93113" bIns="4655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074" y="9515762"/>
            <a:ext cx="2985465" cy="502951"/>
          </a:xfrm>
          <a:prstGeom prst="rect">
            <a:avLst/>
          </a:prstGeom>
        </p:spPr>
        <p:txBody>
          <a:bodyPr vert="horz" lIns="93113" tIns="46557" rIns="93113" bIns="46557" rtlCol="0" anchor="b"/>
          <a:lstStyle>
            <a:lvl1pPr algn="r">
              <a:defRPr sz="1200"/>
            </a:lvl1pPr>
          </a:lstStyle>
          <a:p>
            <a:fld id="{C8317CB3-14BE-4106-AC28-CED7C4F5733F}" type="slidenum">
              <a:rPr kumimoji="1" lang="ja-JP" altLang="en-US" smtClean="0"/>
              <a:t>‹#›</a:t>
            </a:fld>
            <a:endParaRPr kumimoji="1" lang="ja-JP" altLang="en-US"/>
          </a:p>
        </p:txBody>
      </p:sp>
    </p:spTree>
    <p:extLst>
      <p:ext uri="{BB962C8B-B14F-4D97-AF65-F5344CB8AC3E}">
        <p14:creationId xmlns:p14="http://schemas.microsoft.com/office/powerpoint/2010/main" val="28882144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317CB3-14BE-4106-AC28-CED7C4F5733F}" type="slidenum">
              <a:rPr kumimoji="1" lang="ja-JP" altLang="en-US" smtClean="0"/>
              <a:t>1</a:t>
            </a:fld>
            <a:endParaRPr kumimoji="1" lang="ja-JP" altLang="en-US"/>
          </a:p>
        </p:txBody>
      </p:sp>
    </p:spTree>
    <p:extLst>
      <p:ext uri="{BB962C8B-B14F-4D97-AF65-F5344CB8AC3E}">
        <p14:creationId xmlns:p14="http://schemas.microsoft.com/office/powerpoint/2010/main" val="2284890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496484"/>
            <a:ext cx="5143500" cy="3183467"/>
          </a:xfrm>
        </p:spPr>
        <p:txBody>
          <a:bodyPr anchor="b"/>
          <a:lstStyle>
            <a:lvl1pPr algn="ctr">
              <a:defRPr sz="3375"/>
            </a:lvl1pPr>
          </a:lstStyle>
          <a:p>
            <a:r>
              <a:rPr kumimoji="1" lang="ja-JP" altLang="en-US"/>
              <a:t>マスター タイトルの書式設定</a:t>
            </a:r>
          </a:p>
        </p:txBody>
      </p:sp>
      <p:sp>
        <p:nvSpPr>
          <p:cNvPr id="3" name="サブタイトル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1AB42FB-ACC2-4B61-9E7F-5F635D87D8D8}" type="datetimeFigureOut">
              <a:rPr kumimoji="1" lang="ja-JP" altLang="en-US" smtClean="0"/>
              <a:pPr/>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3F711-6479-4EFB-9FE5-E2E858C29601}" type="slidenum">
              <a:rPr kumimoji="1" lang="ja-JP" altLang="en-US" smtClean="0"/>
              <a:pPr/>
              <a:t>‹#›</a:t>
            </a:fld>
            <a:endParaRPr kumimoji="1" lang="ja-JP" altLang="en-US"/>
          </a:p>
        </p:txBody>
      </p:sp>
    </p:spTree>
    <p:extLst>
      <p:ext uri="{BB962C8B-B14F-4D97-AF65-F5344CB8AC3E}">
        <p14:creationId xmlns:p14="http://schemas.microsoft.com/office/powerpoint/2010/main" val="4102635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1AB42FB-ACC2-4B61-9E7F-5F635D87D8D8}" type="datetimeFigureOut">
              <a:rPr kumimoji="1" lang="ja-JP" altLang="en-US" smtClean="0"/>
              <a:pPr/>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3F711-6479-4EFB-9FE5-E2E858C29601}" type="slidenum">
              <a:rPr kumimoji="1" lang="ja-JP" altLang="en-US" smtClean="0"/>
              <a:pPr/>
              <a:t>‹#›</a:t>
            </a:fld>
            <a:endParaRPr kumimoji="1" lang="ja-JP" altLang="en-US"/>
          </a:p>
        </p:txBody>
      </p:sp>
    </p:spTree>
    <p:extLst>
      <p:ext uri="{BB962C8B-B14F-4D97-AF65-F5344CB8AC3E}">
        <p14:creationId xmlns:p14="http://schemas.microsoft.com/office/powerpoint/2010/main" val="1354999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486834"/>
            <a:ext cx="1478756" cy="77491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7" y="486834"/>
            <a:ext cx="4350544" cy="77491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1AB42FB-ACC2-4B61-9E7F-5F635D87D8D8}" type="datetimeFigureOut">
              <a:rPr kumimoji="1" lang="ja-JP" altLang="en-US" smtClean="0"/>
              <a:pPr/>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3F711-6479-4EFB-9FE5-E2E858C29601}" type="slidenum">
              <a:rPr kumimoji="1" lang="ja-JP" altLang="en-US" smtClean="0"/>
              <a:pPr/>
              <a:t>‹#›</a:t>
            </a:fld>
            <a:endParaRPr kumimoji="1" lang="ja-JP" altLang="en-US"/>
          </a:p>
        </p:txBody>
      </p:sp>
    </p:spTree>
    <p:extLst>
      <p:ext uri="{BB962C8B-B14F-4D97-AF65-F5344CB8AC3E}">
        <p14:creationId xmlns:p14="http://schemas.microsoft.com/office/powerpoint/2010/main" val="3569047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1AB42FB-ACC2-4B61-9E7F-5F635D87D8D8}" type="datetimeFigureOut">
              <a:rPr kumimoji="1" lang="ja-JP" altLang="en-US" smtClean="0"/>
              <a:pPr/>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3F711-6479-4EFB-9FE5-E2E858C29601}" type="slidenum">
              <a:rPr kumimoji="1" lang="ja-JP" altLang="en-US" smtClean="0"/>
              <a:pPr/>
              <a:t>‹#›</a:t>
            </a:fld>
            <a:endParaRPr kumimoji="1" lang="ja-JP" altLang="en-US"/>
          </a:p>
        </p:txBody>
      </p:sp>
    </p:spTree>
    <p:extLst>
      <p:ext uri="{BB962C8B-B14F-4D97-AF65-F5344CB8AC3E}">
        <p14:creationId xmlns:p14="http://schemas.microsoft.com/office/powerpoint/2010/main" val="2421468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279652"/>
            <a:ext cx="5915025" cy="3803649"/>
          </a:xfrm>
        </p:spPr>
        <p:txBody>
          <a:bodyPr anchor="b"/>
          <a:lstStyle>
            <a:lvl1pPr>
              <a:defRPr sz="33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1AB42FB-ACC2-4B61-9E7F-5F635D87D8D8}" type="datetimeFigureOut">
              <a:rPr kumimoji="1" lang="ja-JP" altLang="en-US" smtClean="0"/>
              <a:pPr/>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3F711-6479-4EFB-9FE5-E2E858C29601}" type="slidenum">
              <a:rPr kumimoji="1" lang="ja-JP" altLang="en-US" smtClean="0"/>
              <a:pPr/>
              <a:t>‹#›</a:t>
            </a:fld>
            <a:endParaRPr kumimoji="1" lang="ja-JP" altLang="en-US"/>
          </a:p>
        </p:txBody>
      </p:sp>
    </p:spTree>
    <p:extLst>
      <p:ext uri="{BB962C8B-B14F-4D97-AF65-F5344CB8AC3E}">
        <p14:creationId xmlns:p14="http://schemas.microsoft.com/office/powerpoint/2010/main" val="3511902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434167"/>
            <a:ext cx="2914650" cy="5801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434167"/>
            <a:ext cx="2914650" cy="5801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1AB42FB-ACC2-4B61-9E7F-5F635D87D8D8}" type="datetimeFigureOut">
              <a:rPr kumimoji="1" lang="ja-JP" altLang="en-US" smtClean="0"/>
              <a:pPr/>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3F711-6479-4EFB-9FE5-E2E858C29601}" type="slidenum">
              <a:rPr kumimoji="1" lang="ja-JP" altLang="en-US" smtClean="0"/>
              <a:pPr/>
              <a:t>‹#›</a:t>
            </a:fld>
            <a:endParaRPr kumimoji="1" lang="ja-JP" altLang="en-US"/>
          </a:p>
        </p:txBody>
      </p:sp>
    </p:spTree>
    <p:extLst>
      <p:ext uri="{BB962C8B-B14F-4D97-AF65-F5344CB8AC3E}">
        <p14:creationId xmlns:p14="http://schemas.microsoft.com/office/powerpoint/2010/main" val="2967468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486834"/>
            <a:ext cx="5915025" cy="1767417"/>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1" y="3340100"/>
            <a:ext cx="2901255" cy="4912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3340100"/>
            <a:ext cx="2915543" cy="4912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1AB42FB-ACC2-4B61-9E7F-5F635D87D8D8}" type="datetimeFigureOut">
              <a:rPr kumimoji="1" lang="ja-JP" altLang="en-US" smtClean="0"/>
              <a:pPr/>
              <a:t>2023/3/9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C83F711-6479-4EFB-9FE5-E2E858C29601}" type="slidenum">
              <a:rPr kumimoji="1" lang="ja-JP" altLang="en-US" smtClean="0"/>
              <a:pPr/>
              <a:t>‹#›</a:t>
            </a:fld>
            <a:endParaRPr kumimoji="1" lang="ja-JP" altLang="en-US"/>
          </a:p>
        </p:txBody>
      </p:sp>
    </p:spTree>
    <p:extLst>
      <p:ext uri="{BB962C8B-B14F-4D97-AF65-F5344CB8AC3E}">
        <p14:creationId xmlns:p14="http://schemas.microsoft.com/office/powerpoint/2010/main" val="123418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1AB42FB-ACC2-4B61-9E7F-5F635D87D8D8}" type="datetimeFigureOut">
              <a:rPr kumimoji="1" lang="ja-JP" altLang="en-US" smtClean="0"/>
              <a:pPr/>
              <a:t>2023/3/9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C83F711-6479-4EFB-9FE5-E2E858C29601}" type="slidenum">
              <a:rPr kumimoji="1" lang="ja-JP" altLang="en-US" smtClean="0"/>
              <a:pPr/>
              <a:t>‹#›</a:t>
            </a:fld>
            <a:endParaRPr kumimoji="1" lang="ja-JP" altLang="en-US"/>
          </a:p>
        </p:txBody>
      </p:sp>
    </p:spTree>
    <p:extLst>
      <p:ext uri="{BB962C8B-B14F-4D97-AF65-F5344CB8AC3E}">
        <p14:creationId xmlns:p14="http://schemas.microsoft.com/office/powerpoint/2010/main" val="20607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1AB42FB-ACC2-4B61-9E7F-5F635D87D8D8}" type="datetimeFigureOut">
              <a:rPr kumimoji="1" lang="ja-JP" altLang="en-US" smtClean="0"/>
              <a:pPr/>
              <a:t>2023/3/9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C83F711-6479-4EFB-9FE5-E2E858C29601}" type="slidenum">
              <a:rPr kumimoji="1" lang="ja-JP" altLang="en-US" smtClean="0"/>
              <a:pPr/>
              <a:t>‹#›</a:t>
            </a:fld>
            <a:endParaRPr kumimoji="1" lang="ja-JP" altLang="en-US"/>
          </a:p>
        </p:txBody>
      </p:sp>
    </p:spTree>
    <p:extLst>
      <p:ext uri="{BB962C8B-B14F-4D97-AF65-F5344CB8AC3E}">
        <p14:creationId xmlns:p14="http://schemas.microsoft.com/office/powerpoint/2010/main" val="237843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09600"/>
            <a:ext cx="2211883" cy="2133600"/>
          </a:xfrm>
        </p:spPr>
        <p:txBody>
          <a:bodyPr anchor="b"/>
          <a:lstStyle>
            <a:lvl1pPr>
              <a:defRPr sz="18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1AB42FB-ACC2-4B61-9E7F-5F635D87D8D8}" type="datetimeFigureOut">
              <a:rPr kumimoji="1" lang="ja-JP" altLang="en-US" smtClean="0"/>
              <a:pPr/>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3F711-6479-4EFB-9FE5-E2E858C29601}" type="slidenum">
              <a:rPr kumimoji="1" lang="ja-JP" altLang="en-US" smtClean="0"/>
              <a:pPr/>
              <a:t>‹#›</a:t>
            </a:fld>
            <a:endParaRPr kumimoji="1" lang="ja-JP" altLang="en-US"/>
          </a:p>
        </p:txBody>
      </p:sp>
    </p:spTree>
    <p:extLst>
      <p:ext uri="{BB962C8B-B14F-4D97-AF65-F5344CB8AC3E}">
        <p14:creationId xmlns:p14="http://schemas.microsoft.com/office/powerpoint/2010/main" val="1454757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09600"/>
            <a:ext cx="2211883" cy="2133600"/>
          </a:xfrm>
        </p:spPr>
        <p:txBody>
          <a:bodyPr anchor="b"/>
          <a:lstStyle>
            <a:lvl1pPr>
              <a:defRPr sz="1800"/>
            </a:lvl1pPr>
          </a:lstStyle>
          <a:p>
            <a:r>
              <a:rPr kumimoji="1" lang="ja-JP" altLang="en-US"/>
              <a:t>マスター タイトルの書式設定</a:t>
            </a:r>
          </a:p>
        </p:txBody>
      </p:sp>
      <p:sp>
        <p:nvSpPr>
          <p:cNvPr id="3" name="図プレースホルダー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1AB42FB-ACC2-4B61-9E7F-5F635D87D8D8}" type="datetimeFigureOut">
              <a:rPr kumimoji="1" lang="ja-JP" altLang="en-US" smtClean="0"/>
              <a:pPr/>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3F711-6479-4EFB-9FE5-E2E858C29601}" type="slidenum">
              <a:rPr kumimoji="1" lang="ja-JP" altLang="en-US" smtClean="0"/>
              <a:pPr/>
              <a:t>‹#›</a:t>
            </a:fld>
            <a:endParaRPr kumimoji="1" lang="ja-JP" altLang="en-US"/>
          </a:p>
        </p:txBody>
      </p:sp>
    </p:spTree>
    <p:extLst>
      <p:ext uri="{BB962C8B-B14F-4D97-AF65-F5344CB8AC3E}">
        <p14:creationId xmlns:p14="http://schemas.microsoft.com/office/powerpoint/2010/main" val="3592211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D1AB42FB-ACC2-4B61-9E7F-5F635D87D8D8}" type="datetimeFigureOut">
              <a:rPr kumimoji="1" lang="ja-JP" altLang="en-US" smtClean="0"/>
              <a:pPr/>
              <a:t>2023/3/9</a:t>
            </a:fld>
            <a:endParaRPr kumimoji="1" lang="ja-JP" altLang="en-US"/>
          </a:p>
        </p:txBody>
      </p:sp>
      <p:sp>
        <p:nvSpPr>
          <p:cNvPr id="5" name="フッター プレースホルダー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6C83F711-6479-4EFB-9FE5-E2E858C29601}" type="slidenum">
              <a:rPr kumimoji="1" lang="ja-JP" altLang="en-US" smtClean="0"/>
              <a:pPr/>
              <a:t>‹#›</a:t>
            </a:fld>
            <a:endParaRPr kumimoji="1" lang="ja-JP" altLang="en-US"/>
          </a:p>
        </p:txBody>
      </p:sp>
    </p:spTree>
    <p:extLst>
      <p:ext uri="{BB962C8B-B14F-4D97-AF65-F5344CB8AC3E}">
        <p14:creationId xmlns:p14="http://schemas.microsoft.com/office/powerpoint/2010/main" val="392840147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02" y="471952"/>
            <a:ext cx="716477" cy="410216"/>
          </a:xfrm>
          <a:prstGeom prst="rect">
            <a:avLst/>
          </a:prstGeom>
        </p:spPr>
      </p:pic>
      <p:sp>
        <p:nvSpPr>
          <p:cNvPr id="39" name="正方形/長方形 38"/>
          <p:cNvSpPr/>
          <p:nvPr/>
        </p:nvSpPr>
        <p:spPr>
          <a:xfrm>
            <a:off x="115499" y="267499"/>
            <a:ext cx="6627002" cy="1735036"/>
          </a:xfrm>
          <a:prstGeom prst="rect">
            <a:avLst/>
          </a:prstGeom>
          <a:noFill/>
          <a:ln w="193675" cap="flat" cmpd="thinThick" algn="ctr">
            <a:solidFill>
              <a:schemeClr val="accent4"/>
            </a:solidFill>
            <a:prstDash val="solid"/>
          </a:ln>
          <a:effectLst/>
        </p:spPr>
        <p:txBody>
          <a:bodyPr rtlCol="0" anchor="ctr"/>
          <a:lstStyle/>
          <a:p>
            <a:pPr marL="0" marR="0" lvl="0" indent="0" algn="ctr" defTabSz="4572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solidFill>
                  <a:schemeClr val="tx1"/>
                </a:solidFill>
              </a:ln>
              <a:effectLst/>
              <a:uLnTx/>
              <a:uFillTx/>
              <a:latin typeface="Corbel"/>
              <a:ea typeface="ＭＳ ゴシック" panose="020B0609070205080204" pitchFamily="49" charset="-128"/>
              <a:cs typeface="+mn-cs"/>
            </a:endParaRPr>
          </a:p>
        </p:txBody>
      </p:sp>
      <p:sp>
        <p:nvSpPr>
          <p:cNvPr id="9" name="対角する 2 つの角を丸めた四角形 8"/>
          <p:cNvSpPr/>
          <p:nvPr/>
        </p:nvSpPr>
        <p:spPr>
          <a:xfrm>
            <a:off x="75796" y="2320750"/>
            <a:ext cx="4586795" cy="2215246"/>
          </a:xfrm>
          <a:prstGeom prst="round2DiagRect">
            <a:avLst>
              <a:gd name="adj1" fmla="val 16667"/>
              <a:gd name="adj2" fmla="val 4290"/>
            </a:avLst>
          </a:prstGeom>
          <a:solidFill>
            <a:schemeClr val="bg1"/>
          </a:solidFill>
          <a:ln w="508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750" marR="184150" indent="148590" algn="just">
              <a:lnSpc>
                <a:spcPts val="1500"/>
              </a:lnSpc>
              <a:spcAft>
                <a:spcPts val="0"/>
              </a:spcAft>
            </a:pPr>
            <a:endParaRPr lang="ja-JP" altLang="en-US" sz="1300" dirty="0">
              <a:solidFill>
                <a:srgbClr val="040404"/>
              </a:solidFill>
            </a:endParaRPr>
          </a:p>
        </p:txBody>
      </p:sp>
      <p:sp>
        <p:nvSpPr>
          <p:cNvPr id="10" name="正方形/長方形 9"/>
          <p:cNvSpPr/>
          <p:nvPr/>
        </p:nvSpPr>
        <p:spPr>
          <a:xfrm>
            <a:off x="31770" y="4622368"/>
            <a:ext cx="6774493" cy="21095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95459" y="4681131"/>
            <a:ext cx="3261534" cy="215579"/>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日　　　　　　時</a:t>
            </a:r>
          </a:p>
        </p:txBody>
      </p:sp>
      <p:sp>
        <p:nvSpPr>
          <p:cNvPr id="12" name="角丸四角形 11"/>
          <p:cNvSpPr/>
          <p:nvPr/>
        </p:nvSpPr>
        <p:spPr>
          <a:xfrm>
            <a:off x="95458" y="5796134"/>
            <a:ext cx="6671152" cy="268597"/>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受　　　講　　　料</a:t>
            </a:r>
            <a:endParaRPr kumimoji="1" lang="ja-JP" altLang="en-US" sz="1400" b="1" dirty="0"/>
          </a:p>
        </p:txBody>
      </p:sp>
      <p:sp>
        <p:nvSpPr>
          <p:cNvPr id="13" name="角丸四角形 12"/>
          <p:cNvSpPr/>
          <p:nvPr/>
        </p:nvSpPr>
        <p:spPr>
          <a:xfrm>
            <a:off x="3501009" y="4674558"/>
            <a:ext cx="3265602" cy="22579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会　　　　　　場</a:t>
            </a:r>
          </a:p>
        </p:txBody>
      </p:sp>
      <p:sp>
        <p:nvSpPr>
          <p:cNvPr id="14" name="角丸四角形 13"/>
          <p:cNvSpPr/>
          <p:nvPr/>
        </p:nvSpPr>
        <p:spPr>
          <a:xfrm>
            <a:off x="75796" y="6864902"/>
            <a:ext cx="2993164" cy="20696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講　　　　　　師</a:t>
            </a:r>
          </a:p>
        </p:txBody>
      </p:sp>
      <p:sp>
        <p:nvSpPr>
          <p:cNvPr id="16" name="正方形/長方形 15"/>
          <p:cNvSpPr/>
          <p:nvPr/>
        </p:nvSpPr>
        <p:spPr>
          <a:xfrm>
            <a:off x="27843" y="4864813"/>
            <a:ext cx="3348976" cy="861774"/>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ja-JP" altLang="en-US" sz="2200" b="1" dirty="0">
                <a:ln>
                  <a:solidFill>
                    <a:srgbClr val="000000"/>
                  </a:solidFill>
                </a:ln>
                <a:solidFill>
                  <a:sysClr val="windowText" lastClr="000000"/>
                </a:solidFill>
              </a:rPr>
              <a:t>令和５年</a:t>
            </a:r>
            <a:r>
              <a:rPr lang="ja-JP" altLang="en-US" sz="2800" b="1" dirty="0">
                <a:ln>
                  <a:solidFill>
                    <a:srgbClr val="000000"/>
                  </a:solidFill>
                </a:ln>
                <a:solidFill>
                  <a:sysClr val="windowText" lastClr="000000"/>
                </a:solidFill>
              </a:rPr>
              <a:t>６</a:t>
            </a:r>
            <a:r>
              <a:rPr lang="ja-JP" altLang="en-US" sz="2200" b="1" dirty="0">
                <a:ln>
                  <a:solidFill>
                    <a:srgbClr val="000000"/>
                  </a:solidFill>
                </a:ln>
                <a:solidFill>
                  <a:sysClr val="windowText" lastClr="000000"/>
                </a:solidFill>
              </a:rPr>
              <a:t>月</a:t>
            </a:r>
            <a:r>
              <a:rPr lang="ja-JP" altLang="en-US" sz="2800" b="1" dirty="0">
                <a:ln>
                  <a:solidFill>
                    <a:srgbClr val="000000"/>
                  </a:solidFill>
                </a:ln>
                <a:solidFill>
                  <a:sysClr val="windowText" lastClr="000000"/>
                </a:solidFill>
              </a:rPr>
              <a:t>６</a:t>
            </a:r>
            <a:r>
              <a:rPr lang="ja-JP" altLang="en-US" sz="2200" b="1" dirty="0">
                <a:ln>
                  <a:solidFill>
                    <a:srgbClr val="000000"/>
                  </a:solidFill>
                </a:ln>
                <a:solidFill>
                  <a:sysClr val="windowText" lastClr="000000"/>
                </a:solidFill>
              </a:rPr>
              <a:t>日（火）</a:t>
            </a:r>
            <a:endParaRPr lang="en-US" altLang="ja-JP" sz="2200" b="1" dirty="0">
              <a:ln>
                <a:solidFill>
                  <a:srgbClr val="000000"/>
                </a:solidFill>
              </a:ln>
              <a:solidFill>
                <a:sysClr val="windowText" lastClr="000000"/>
              </a:solidFill>
            </a:endParaRPr>
          </a:p>
          <a:p>
            <a:pPr algn="ctr"/>
            <a:r>
              <a:rPr lang="en-US" altLang="ja-JP" sz="2200" b="1" dirty="0">
                <a:ln>
                  <a:solidFill>
                    <a:srgbClr val="000000"/>
                  </a:solidFill>
                </a:ln>
                <a:solidFill>
                  <a:sysClr val="windowText" lastClr="000000"/>
                </a:solidFill>
              </a:rPr>
              <a:t>10</a:t>
            </a:r>
            <a:r>
              <a:rPr lang="ja-JP" altLang="en-US" sz="2200" b="1" dirty="0">
                <a:ln>
                  <a:solidFill>
                    <a:srgbClr val="000000"/>
                  </a:solidFill>
                </a:ln>
                <a:solidFill>
                  <a:sysClr val="windowText" lastClr="000000"/>
                </a:solidFill>
              </a:rPr>
              <a:t>：</a:t>
            </a:r>
            <a:r>
              <a:rPr lang="en-US" altLang="ja-JP" sz="2200" b="1" dirty="0">
                <a:ln>
                  <a:solidFill>
                    <a:srgbClr val="000000"/>
                  </a:solidFill>
                </a:ln>
                <a:solidFill>
                  <a:sysClr val="windowText" lastClr="000000"/>
                </a:solidFill>
              </a:rPr>
              <a:t>00</a:t>
            </a:r>
            <a:r>
              <a:rPr lang="ja-JP" altLang="en-US" sz="2200" b="1" dirty="0">
                <a:ln>
                  <a:solidFill>
                    <a:srgbClr val="000000"/>
                  </a:solidFill>
                </a:ln>
                <a:solidFill>
                  <a:sysClr val="windowText" lastClr="000000"/>
                </a:solidFill>
              </a:rPr>
              <a:t>～</a:t>
            </a:r>
            <a:r>
              <a:rPr lang="en-US" altLang="ja-JP" sz="2200" b="1" dirty="0">
                <a:ln>
                  <a:solidFill>
                    <a:srgbClr val="000000"/>
                  </a:solidFill>
                </a:ln>
                <a:solidFill>
                  <a:sysClr val="windowText" lastClr="000000"/>
                </a:solidFill>
              </a:rPr>
              <a:t>16</a:t>
            </a:r>
            <a:r>
              <a:rPr lang="ja-JP" altLang="en-US" sz="2200" b="1" dirty="0">
                <a:ln>
                  <a:solidFill>
                    <a:srgbClr val="000000"/>
                  </a:solidFill>
                </a:ln>
                <a:solidFill>
                  <a:sysClr val="windowText" lastClr="000000"/>
                </a:solidFill>
              </a:rPr>
              <a:t>：</a:t>
            </a:r>
            <a:r>
              <a:rPr lang="en-US" altLang="ja-JP" sz="2200" b="1" dirty="0">
                <a:ln>
                  <a:solidFill>
                    <a:srgbClr val="000000"/>
                  </a:solidFill>
                </a:ln>
                <a:solidFill>
                  <a:sysClr val="windowText" lastClr="000000"/>
                </a:solidFill>
              </a:rPr>
              <a:t>30</a:t>
            </a:r>
          </a:p>
        </p:txBody>
      </p:sp>
      <p:sp>
        <p:nvSpPr>
          <p:cNvPr id="17" name="正方形/長方形 16"/>
          <p:cNvSpPr/>
          <p:nvPr/>
        </p:nvSpPr>
        <p:spPr>
          <a:xfrm>
            <a:off x="3636446" y="4932040"/>
            <a:ext cx="3097323" cy="677108"/>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900" b="1" dirty="0">
                <a:ln>
                  <a:solidFill>
                    <a:srgbClr val="000000"/>
                  </a:solidFill>
                </a:ln>
              </a:rPr>
              <a:t>福井商工会議所ビル</a:t>
            </a:r>
            <a:endParaRPr lang="en-US" altLang="ja-JP" sz="1900" b="1" dirty="0">
              <a:ln>
                <a:solidFill>
                  <a:srgbClr val="000000"/>
                </a:solidFill>
              </a:ln>
            </a:endParaRPr>
          </a:p>
          <a:p>
            <a:r>
              <a:rPr lang="ja-JP" altLang="ja-JP" sz="1900" b="1" dirty="0">
                <a:ln>
                  <a:solidFill>
                    <a:srgbClr val="000000"/>
                  </a:solidFill>
                </a:ln>
              </a:rPr>
              <a:t>２階</a:t>
            </a:r>
            <a:r>
              <a:rPr lang="en-US" altLang="ja-JP" sz="1900" b="1" dirty="0">
                <a:ln>
                  <a:solidFill>
                    <a:srgbClr val="000000"/>
                  </a:solidFill>
                </a:ln>
              </a:rPr>
              <a:t> </a:t>
            </a:r>
            <a:r>
              <a:rPr lang="ja-JP" altLang="ja-JP" sz="1900" b="1" dirty="0">
                <a:ln>
                  <a:solidFill>
                    <a:srgbClr val="000000"/>
                  </a:solidFill>
                </a:ln>
              </a:rPr>
              <a:t>会議室</a:t>
            </a:r>
            <a:r>
              <a:rPr lang="ja-JP" altLang="en-US" sz="1900" b="1" dirty="0">
                <a:ln>
                  <a:solidFill>
                    <a:srgbClr val="000000"/>
                  </a:solidFill>
                </a:ln>
              </a:rPr>
              <a:t>Ｄ　</a:t>
            </a:r>
            <a:r>
              <a:rPr lang="ja-JP" altLang="en-US" sz="1200" b="1" dirty="0">
                <a:ln>
                  <a:solidFill>
                    <a:srgbClr val="000000"/>
                  </a:solidFill>
                </a:ln>
              </a:rPr>
              <a:t>福井市西木田２</a:t>
            </a:r>
            <a:r>
              <a:rPr lang="en-US" altLang="ja-JP" sz="1200" b="1" dirty="0">
                <a:ln>
                  <a:solidFill>
                    <a:srgbClr val="000000"/>
                  </a:solidFill>
                </a:ln>
              </a:rPr>
              <a:t>-</a:t>
            </a:r>
            <a:r>
              <a:rPr lang="ja-JP" altLang="en-US" sz="1200" b="1" dirty="0">
                <a:ln>
                  <a:solidFill>
                    <a:srgbClr val="000000"/>
                  </a:solidFill>
                </a:ln>
              </a:rPr>
              <a:t>８</a:t>
            </a:r>
            <a:r>
              <a:rPr lang="en-US" altLang="ja-JP" sz="1200" b="1" dirty="0">
                <a:ln>
                  <a:solidFill>
                    <a:srgbClr val="000000"/>
                  </a:solidFill>
                </a:ln>
              </a:rPr>
              <a:t>-</a:t>
            </a:r>
            <a:r>
              <a:rPr lang="ja-JP" altLang="en-US" sz="1200" b="1" dirty="0">
                <a:ln>
                  <a:solidFill>
                    <a:srgbClr val="000000"/>
                  </a:solidFill>
                </a:ln>
              </a:rPr>
              <a:t>１</a:t>
            </a:r>
          </a:p>
        </p:txBody>
      </p:sp>
      <p:sp>
        <p:nvSpPr>
          <p:cNvPr id="18" name="正方形/長方形 17"/>
          <p:cNvSpPr/>
          <p:nvPr/>
        </p:nvSpPr>
        <p:spPr>
          <a:xfrm>
            <a:off x="130829" y="6093045"/>
            <a:ext cx="4567277" cy="646331"/>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ja-JP" altLang="en-US" sz="1500" b="1" dirty="0">
                <a:ln>
                  <a:solidFill>
                    <a:srgbClr val="000000"/>
                  </a:solidFill>
                </a:ln>
                <a:solidFill>
                  <a:schemeClr val="accent3"/>
                </a:solidFill>
              </a:rPr>
              <a:t>福井県経営者協会　 </a:t>
            </a:r>
            <a:r>
              <a:rPr lang="ja-JP" altLang="en-US" b="1" dirty="0">
                <a:ln>
                  <a:solidFill>
                    <a:srgbClr val="000000"/>
                  </a:solidFill>
                </a:ln>
                <a:solidFill>
                  <a:schemeClr val="accent3"/>
                </a:solidFill>
              </a:rPr>
              <a:t>会員　お一人様　  </a:t>
            </a:r>
            <a:r>
              <a:rPr lang="en-US" altLang="ja-JP" b="1" dirty="0">
                <a:ln>
                  <a:solidFill>
                    <a:srgbClr val="000000"/>
                  </a:solidFill>
                </a:ln>
                <a:solidFill>
                  <a:schemeClr val="accent3"/>
                </a:solidFill>
              </a:rPr>
              <a:t>4,000</a:t>
            </a:r>
            <a:r>
              <a:rPr lang="ja-JP" altLang="en-US" b="1" dirty="0">
                <a:ln>
                  <a:solidFill>
                    <a:srgbClr val="000000"/>
                  </a:solidFill>
                </a:ln>
                <a:solidFill>
                  <a:schemeClr val="accent3"/>
                </a:solidFill>
              </a:rPr>
              <a:t>円</a:t>
            </a:r>
            <a:endParaRPr lang="en-US" altLang="ja-JP" b="1" dirty="0">
              <a:ln>
                <a:solidFill>
                  <a:srgbClr val="000000"/>
                </a:solidFill>
              </a:ln>
              <a:solidFill>
                <a:schemeClr val="accent3"/>
              </a:solidFill>
            </a:endParaRPr>
          </a:p>
          <a:p>
            <a:pPr algn="ctr"/>
            <a:r>
              <a:rPr lang="ja-JP" altLang="en-US" b="1" dirty="0">
                <a:ln>
                  <a:solidFill>
                    <a:srgbClr val="000000"/>
                  </a:solidFill>
                </a:ln>
                <a:solidFill>
                  <a:schemeClr val="accent3"/>
                </a:solidFill>
              </a:rPr>
              <a:t>　　　　　　　　　  非会員　お一人様　 </a:t>
            </a:r>
            <a:r>
              <a:rPr lang="en-US" altLang="ja-JP" b="1" dirty="0">
                <a:ln>
                  <a:solidFill>
                    <a:srgbClr val="000000"/>
                  </a:solidFill>
                </a:ln>
                <a:solidFill>
                  <a:schemeClr val="accent3"/>
                </a:solidFill>
              </a:rPr>
              <a:t>8,000</a:t>
            </a:r>
            <a:r>
              <a:rPr lang="ja-JP" altLang="en-US" b="1" dirty="0">
                <a:ln>
                  <a:solidFill>
                    <a:srgbClr val="000000"/>
                  </a:solidFill>
                </a:ln>
                <a:solidFill>
                  <a:schemeClr val="accent3"/>
                </a:solidFill>
              </a:rPr>
              <a:t>円</a:t>
            </a:r>
            <a:endParaRPr lang="en-US" altLang="ja-JP" b="1" dirty="0">
              <a:ln>
                <a:solidFill>
                  <a:srgbClr val="000000"/>
                </a:solidFill>
              </a:ln>
              <a:solidFill>
                <a:schemeClr val="accent3"/>
              </a:solidFill>
            </a:endParaRPr>
          </a:p>
        </p:txBody>
      </p:sp>
      <p:sp>
        <p:nvSpPr>
          <p:cNvPr id="22" name="正方形/長方形 21"/>
          <p:cNvSpPr/>
          <p:nvPr/>
        </p:nvSpPr>
        <p:spPr>
          <a:xfrm>
            <a:off x="4806731" y="3808258"/>
            <a:ext cx="1959879" cy="556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rgbClr val="000000"/>
                </a:solidFill>
              </a:rPr>
              <a:t>福井県経営者協会</a:t>
            </a:r>
            <a:endParaRPr kumimoji="1" lang="en-US" altLang="ja-JP" sz="1400" b="1" dirty="0">
              <a:solidFill>
                <a:srgbClr val="000000"/>
              </a:solidFill>
            </a:endParaRPr>
          </a:p>
          <a:p>
            <a:pPr algn="ctr"/>
            <a:r>
              <a:rPr kumimoji="1" lang="ja-JP" altLang="en-US" sz="1400" b="1" dirty="0">
                <a:solidFill>
                  <a:srgbClr val="000000"/>
                </a:solidFill>
              </a:rPr>
              <a:t>ＴＥＬ</a:t>
            </a:r>
            <a:r>
              <a:rPr kumimoji="1" lang="en-US" altLang="ja-JP" sz="1400" b="1" dirty="0">
                <a:solidFill>
                  <a:srgbClr val="000000"/>
                </a:solidFill>
              </a:rPr>
              <a:t>0776-63-6201</a:t>
            </a:r>
            <a:endParaRPr kumimoji="1" lang="ja-JP" altLang="en-US" sz="1400" b="1" dirty="0">
              <a:solidFill>
                <a:srgbClr val="000000"/>
              </a:solidFill>
            </a:endParaRPr>
          </a:p>
        </p:txBody>
      </p:sp>
      <p:sp>
        <p:nvSpPr>
          <p:cNvPr id="23" name="正方形/長方形 22"/>
          <p:cNvSpPr/>
          <p:nvPr/>
        </p:nvSpPr>
        <p:spPr>
          <a:xfrm>
            <a:off x="467502" y="2175614"/>
            <a:ext cx="3803382" cy="296621"/>
          </a:xfrm>
          <a:prstGeom prst="rect">
            <a:avLst/>
          </a:prstGeom>
          <a:solidFill>
            <a:schemeClr val="bg1"/>
          </a:solidFill>
          <a:ln w="50800" cmpd="tri"/>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研　修　の　</a:t>
            </a:r>
            <a:r>
              <a:rPr kumimoji="1" lang="ja-JP" altLang="en-US" sz="1600" b="1" dirty="0">
                <a:solidFill>
                  <a:schemeClr val="tx1"/>
                </a:solidFill>
              </a:rPr>
              <a:t>ね　ら　い</a:t>
            </a:r>
          </a:p>
        </p:txBody>
      </p:sp>
      <p:sp>
        <p:nvSpPr>
          <p:cNvPr id="24" name="正方形/長方形 23"/>
          <p:cNvSpPr/>
          <p:nvPr/>
        </p:nvSpPr>
        <p:spPr>
          <a:xfrm>
            <a:off x="4813754" y="2338511"/>
            <a:ext cx="1922491" cy="1059454"/>
          </a:xfrm>
          <a:prstGeom prst="rect">
            <a:avLst/>
          </a:prstGeom>
          <a:solidFill>
            <a:schemeClr val="bg1"/>
          </a:solidFill>
          <a:ln w="50800" cmpd="tri"/>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rgbClr val="000000"/>
                </a:solidFill>
              </a:rPr>
              <a:t>◆定員　</a:t>
            </a:r>
            <a:r>
              <a:rPr kumimoji="1" lang="ja-JP" altLang="en-US" sz="1400" b="1" dirty="0">
                <a:solidFill>
                  <a:srgbClr val="000000"/>
                </a:solidFill>
              </a:rPr>
              <a:t>２０</a:t>
            </a:r>
            <a:r>
              <a:rPr kumimoji="1" lang="ja-JP" altLang="en-US" sz="1200" b="1" dirty="0">
                <a:solidFill>
                  <a:srgbClr val="000000"/>
                </a:solidFill>
              </a:rPr>
              <a:t>名</a:t>
            </a:r>
            <a:endParaRPr kumimoji="1" lang="en-US" altLang="ja-JP" sz="1200" b="1" dirty="0">
              <a:solidFill>
                <a:srgbClr val="000000"/>
              </a:solidFill>
            </a:endParaRPr>
          </a:p>
          <a:p>
            <a:r>
              <a:rPr lang="ja-JP" altLang="en-US" sz="1200" b="1" dirty="0">
                <a:solidFill>
                  <a:srgbClr val="000000"/>
                </a:solidFill>
              </a:rPr>
              <a:t>　</a:t>
            </a:r>
            <a:r>
              <a:rPr kumimoji="1" lang="ja-JP" altLang="en-US" sz="1200" b="1" dirty="0">
                <a:solidFill>
                  <a:srgbClr val="000000"/>
                </a:solidFill>
              </a:rPr>
              <a:t>（定員になり次第締め</a:t>
            </a:r>
            <a:endParaRPr kumimoji="1" lang="en-US" altLang="ja-JP" sz="1200" b="1" dirty="0">
              <a:solidFill>
                <a:srgbClr val="000000"/>
              </a:solidFill>
            </a:endParaRPr>
          </a:p>
          <a:p>
            <a:r>
              <a:rPr lang="ja-JP" altLang="en-US" sz="1200" b="1" dirty="0">
                <a:solidFill>
                  <a:srgbClr val="000000"/>
                </a:solidFill>
              </a:rPr>
              <a:t>　　</a:t>
            </a:r>
            <a:r>
              <a:rPr kumimoji="1" lang="ja-JP" altLang="en-US" sz="1200" b="1" dirty="0">
                <a:solidFill>
                  <a:srgbClr val="000000"/>
                </a:solidFill>
              </a:rPr>
              <a:t>切らせていただきます）</a:t>
            </a:r>
            <a:endParaRPr kumimoji="1" lang="en-US" altLang="ja-JP" sz="1200" b="1" dirty="0">
              <a:solidFill>
                <a:srgbClr val="000000"/>
              </a:solidFill>
            </a:endParaRPr>
          </a:p>
          <a:p>
            <a:pPr>
              <a:lnSpc>
                <a:spcPts val="700"/>
              </a:lnSpc>
            </a:pPr>
            <a:endParaRPr kumimoji="1" lang="en-US" altLang="ja-JP" sz="1200" b="1" dirty="0">
              <a:solidFill>
                <a:srgbClr val="000000"/>
              </a:solidFill>
            </a:endParaRPr>
          </a:p>
          <a:p>
            <a:r>
              <a:rPr lang="ja-JP" altLang="en-US" sz="1200" b="1" dirty="0">
                <a:solidFill>
                  <a:srgbClr val="000000"/>
                </a:solidFill>
              </a:rPr>
              <a:t>◆申込締切　</a:t>
            </a:r>
            <a:r>
              <a:rPr lang="en-US" altLang="ja-JP" sz="1200" b="1" dirty="0">
                <a:solidFill>
                  <a:srgbClr val="000000"/>
                </a:solidFill>
              </a:rPr>
              <a:t>5</a:t>
            </a:r>
            <a:r>
              <a:rPr lang="ja-JP" altLang="en-US" sz="1200" b="1" dirty="0">
                <a:solidFill>
                  <a:srgbClr val="000000"/>
                </a:solidFill>
              </a:rPr>
              <a:t>月</a:t>
            </a:r>
            <a:r>
              <a:rPr lang="en-US" altLang="ja-JP" sz="1200" b="1" dirty="0">
                <a:solidFill>
                  <a:srgbClr val="000000"/>
                </a:solidFill>
              </a:rPr>
              <a:t>10</a:t>
            </a:r>
            <a:r>
              <a:rPr lang="ja-JP" altLang="en-US" sz="1200" b="1" dirty="0">
                <a:solidFill>
                  <a:srgbClr val="000000"/>
                </a:solidFill>
              </a:rPr>
              <a:t>日（水）　</a:t>
            </a:r>
            <a:endParaRPr kumimoji="1" lang="ja-JP" altLang="en-US" sz="1200" b="1" dirty="0">
              <a:solidFill>
                <a:srgbClr val="000000"/>
              </a:solidFill>
            </a:endParaRPr>
          </a:p>
        </p:txBody>
      </p:sp>
      <p:sp>
        <p:nvSpPr>
          <p:cNvPr id="26" name="正方形/長方形 25"/>
          <p:cNvSpPr/>
          <p:nvPr/>
        </p:nvSpPr>
        <p:spPr>
          <a:xfrm>
            <a:off x="4639625" y="6101440"/>
            <a:ext cx="1750873" cy="46166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ja-JP" altLang="en-US" sz="1200" b="1" dirty="0">
                <a:ln>
                  <a:solidFill>
                    <a:srgbClr val="000000"/>
                  </a:solidFill>
                </a:ln>
                <a:solidFill>
                  <a:schemeClr val="accent3"/>
                </a:solidFill>
              </a:rPr>
              <a:t>資料、昼食・飲物代込み</a:t>
            </a:r>
            <a:endParaRPr lang="en-US" altLang="ja-JP" sz="1200" b="1" dirty="0">
              <a:ln>
                <a:solidFill>
                  <a:srgbClr val="000000"/>
                </a:solidFill>
              </a:ln>
              <a:solidFill>
                <a:schemeClr val="accent3"/>
              </a:solidFill>
            </a:endParaRPr>
          </a:p>
          <a:p>
            <a:pPr algn="ctr"/>
            <a:r>
              <a:rPr lang="en-US" altLang="ja-JP" sz="1200" b="1" dirty="0">
                <a:ln>
                  <a:solidFill>
                    <a:srgbClr val="000000"/>
                  </a:solidFill>
                </a:ln>
                <a:solidFill>
                  <a:schemeClr val="accent3"/>
                </a:solidFill>
              </a:rPr>
              <a:t>(</a:t>
            </a:r>
            <a:r>
              <a:rPr lang="ja-JP" altLang="en-US" sz="1200" b="1" dirty="0">
                <a:ln>
                  <a:solidFill>
                    <a:srgbClr val="000000"/>
                  </a:solidFill>
                </a:ln>
                <a:solidFill>
                  <a:schemeClr val="accent3"/>
                </a:solidFill>
              </a:rPr>
              <a:t>消費税含む</a:t>
            </a:r>
            <a:r>
              <a:rPr lang="en-US" altLang="ja-JP" sz="1200" b="1" dirty="0">
                <a:ln>
                  <a:solidFill>
                    <a:srgbClr val="000000"/>
                  </a:solidFill>
                </a:ln>
                <a:solidFill>
                  <a:schemeClr val="accent3"/>
                </a:solidFill>
              </a:rPr>
              <a:t>)</a:t>
            </a:r>
            <a:endParaRPr lang="ja-JP" altLang="en-US" sz="1200" b="1" dirty="0">
              <a:ln>
                <a:solidFill>
                  <a:srgbClr val="000000"/>
                </a:solidFill>
              </a:ln>
              <a:solidFill>
                <a:schemeClr val="accent3"/>
              </a:solidFill>
            </a:endParaRPr>
          </a:p>
        </p:txBody>
      </p:sp>
      <p:sp>
        <p:nvSpPr>
          <p:cNvPr id="28" name="正方形/長方形 27"/>
          <p:cNvSpPr/>
          <p:nvPr/>
        </p:nvSpPr>
        <p:spPr>
          <a:xfrm>
            <a:off x="4725144" y="3591822"/>
            <a:ext cx="1576744" cy="256978"/>
          </a:xfrm>
          <a:prstGeom prst="rect">
            <a:avLst/>
          </a:prstGeom>
          <a:solidFill>
            <a:schemeClr val="bg1"/>
          </a:solidFill>
          <a:ln w="50800" cmpd="tri">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rgbClr val="000000"/>
                </a:solidFill>
              </a:rPr>
              <a:t>主催・お問い合わせ</a:t>
            </a:r>
          </a:p>
        </p:txBody>
      </p:sp>
      <p:sp>
        <p:nvSpPr>
          <p:cNvPr id="29" name="正方形/長方形 28"/>
          <p:cNvSpPr/>
          <p:nvPr/>
        </p:nvSpPr>
        <p:spPr>
          <a:xfrm>
            <a:off x="692697" y="8837020"/>
            <a:ext cx="5924318" cy="261610"/>
          </a:xfrm>
          <a:prstGeom prst="rect">
            <a:avLst/>
          </a:prstGeom>
          <a:solidFill>
            <a:schemeClr val="bg1"/>
          </a:solidFill>
          <a:ln>
            <a:no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1100" b="1" spc="50" dirty="0">
                <a:ln w="11430">
                  <a:noFill/>
                </a:ln>
                <a:effectLst>
                  <a:outerShdw blurRad="76200" dist="50800" dir="5400000" algn="tl" rotWithShape="0">
                    <a:srgbClr val="000000">
                      <a:alpha val="65000"/>
                    </a:srgbClr>
                  </a:outerShdw>
                </a:effectLst>
              </a:rPr>
              <a:t>　</a:t>
            </a:r>
            <a:r>
              <a:rPr lang="en-US" altLang="ja-JP" sz="1100" b="1" dirty="0">
                <a:ln w="1905">
                  <a:noFill/>
                </a:ln>
                <a:solidFill>
                  <a:srgbClr val="040404"/>
                </a:solidFill>
                <a:effectLst>
                  <a:innerShdw blurRad="69850" dist="43180" dir="5400000">
                    <a:srgbClr val="000000">
                      <a:alpha val="65000"/>
                    </a:srgbClr>
                  </a:innerShdw>
                </a:effectLst>
              </a:rPr>
              <a:t>※</a:t>
            </a:r>
            <a:r>
              <a:rPr lang="ja-JP" altLang="en-US" sz="1100" b="1" dirty="0">
                <a:ln w="1905">
                  <a:noFill/>
                </a:ln>
                <a:solidFill>
                  <a:srgbClr val="040404"/>
                </a:solidFill>
                <a:effectLst>
                  <a:innerShdw blurRad="69850" dist="43180" dir="5400000">
                    <a:srgbClr val="000000">
                      <a:alpha val="65000"/>
                    </a:srgbClr>
                  </a:innerShdw>
                </a:effectLst>
              </a:rPr>
              <a:t>裏面の受講申込書に必要事項を記入のうえ、当協会へＦＡＸにてお申込み下さい。</a:t>
            </a:r>
            <a:endParaRPr lang="en-US" altLang="ja-JP" sz="1100" b="1" dirty="0">
              <a:ln w="1905">
                <a:noFill/>
              </a:ln>
              <a:solidFill>
                <a:srgbClr val="040404"/>
              </a:solidFill>
              <a:effectLst>
                <a:innerShdw blurRad="69850" dist="43180" dir="5400000">
                  <a:srgbClr val="000000">
                    <a:alpha val="65000"/>
                  </a:srgbClr>
                </a:innerShdw>
              </a:effectLst>
            </a:endParaRPr>
          </a:p>
        </p:txBody>
      </p:sp>
      <p:sp>
        <p:nvSpPr>
          <p:cNvPr id="33" name="対角する 2 つの角を丸めた四角形 32"/>
          <p:cNvSpPr/>
          <p:nvPr/>
        </p:nvSpPr>
        <p:spPr>
          <a:xfrm>
            <a:off x="3212975" y="7126980"/>
            <a:ext cx="3569229" cy="1696123"/>
          </a:xfrm>
          <a:prstGeom prst="round2DiagRect">
            <a:avLst>
              <a:gd name="adj1" fmla="val 12174"/>
              <a:gd name="adj2" fmla="val 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ja-JP" altLang="en-US" sz="1150" dirty="0">
                <a:solidFill>
                  <a:srgbClr val="040404"/>
                </a:solidFill>
              </a:rPr>
              <a:t>コンピュータ大手企業のハードディスク部門にて生産技術・機械設計エンジニア、ソフトウェア商社およびシステム開発会社にて技術営業・経営企画等を経て</a:t>
            </a:r>
            <a:r>
              <a:rPr lang="en-US" altLang="ja-JP" sz="1150" dirty="0">
                <a:solidFill>
                  <a:srgbClr val="040404"/>
                </a:solidFill>
              </a:rPr>
              <a:t>2011</a:t>
            </a:r>
            <a:r>
              <a:rPr lang="ja-JP" altLang="en-US" sz="1150" dirty="0">
                <a:solidFill>
                  <a:srgbClr val="040404"/>
                </a:solidFill>
              </a:rPr>
              <a:t>年に独立。企業のリーダー人材育成・マネジメント教育、新規事業・新商品開発・業務効率化等の支援、およびＡＩ・データサイエンスなどのデジタル技術やＳＤＧｓ活用による企業の競争力強化を主要テーマとした経営変革コンサルティングを行う。</a:t>
            </a:r>
          </a:p>
          <a:p>
            <a:pPr>
              <a:lnSpc>
                <a:spcPts val="1300"/>
              </a:lnSpc>
            </a:pPr>
            <a:r>
              <a:rPr lang="en-US" altLang="ja-JP" sz="1150" dirty="0">
                <a:solidFill>
                  <a:srgbClr val="040404"/>
                </a:solidFill>
              </a:rPr>
              <a:t>2022</a:t>
            </a:r>
            <a:r>
              <a:rPr lang="ja-JP" altLang="en-US" sz="1150" dirty="0">
                <a:solidFill>
                  <a:srgbClr val="040404"/>
                </a:solidFill>
              </a:rPr>
              <a:t>年より東日本国際大学の経済経営学部ＡＩ・情報コースの講座で客員教授として教鞭を執る。</a:t>
            </a:r>
          </a:p>
        </p:txBody>
      </p:sp>
      <p:sp>
        <p:nvSpPr>
          <p:cNvPr id="31" name="角丸四角形 30"/>
          <p:cNvSpPr/>
          <p:nvPr/>
        </p:nvSpPr>
        <p:spPr>
          <a:xfrm>
            <a:off x="3217127" y="6861815"/>
            <a:ext cx="3569229" cy="212882"/>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講　師　プ ロ フィ </a:t>
            </a:r>
            <a:r>
              <a:rPr kumimoji="1" lang="ja-JP" altLang="en-US" sz="1400" b="1" dirty="0" err="1"/>
              <a:t>ー</a:t>
            </a:r>
            <a:r>
              <a:rPr kumimoji="1" lang="ja-JP" altLang="en-US" sz="1400" b="1" dirty="0"/>
              <a:t> ル</a:t>
            </a:r>
          </a:p>
        </p:txBody>
      </p:sp>
      <p:sp>
        <p:nvSpPr>
          <p:cNvPr id="5" name="テキスト ボックス 4"/>
          <p:cNvSpPr txBox="1"/>
          <p:nvPr/>
        </p:nvSpPr>
        <p:spPr>
          <a:xfrm>
            <a:off x="75796" y="2485869"/>
            <a:ext cx="4730935" cy="1914050"/>
          </a:xfrm>
          <a:prstGeom prst="rect">
            <a:avLst/>
          </a:prstGeom>
          <a:noFill/>
        </p:spPr>
        <p:txBody>
          <a:bodyPr wrap="square" rtlCol="0">
            <a:spAutoFit/>
          </a:bodyPr>
          <a:lstStyle/>
          <a:p>
            <a:pPr marL="31750" marR="184150" lvl="0" indent="148590" algn="just">
              <a:lnSpc>
                <a:spcPts val="1900"/>
              </a:lnSpc>
            </a:pPr>
            <a:r>
              <a:rPr lang="ja-JP" altLang="en-US" sz="1250" dirty="0">
                <a:solidFill>
                  <a:srgbClr val="040404"/>
                </a:solidFill>
              </a:rPr>
              <a:t>部下の能力を最大限に引き出し、育て、それをいかに自社の実績アップに結びつけるか！これは、ますます厳しくなる経営環境を乗り切るために課せられた管理者の重要な役割と言えるでしょう。それにはチームとして成果を出すための</a:t>
            </a:r>
            <a:r>
              <a:rPr lang="ja-JP" altLang="en-US" sz="1250" dirty="0">
                <a:solidFill>
                  <a:srgbClr val="FF0000"/>
                </a:solidFill>
              </a:rPr>
              <a:t>目標設定・業務管理など総合的なスキル</a:t>
            </a:r>
            <a:r>
              <a:rPr lang="ja-JP" altLang="en-US" sz="1250" dirty="0">
                <a:solidFill>
                  <a:srgbClr val="040404"/>
                </a:solidFill>
              </a:rPr>
              <a:t>を身に着ける必要があります。</a:t>
            </a:r>
            <a:endParaRPr lang="en-US" altLang="ja-JP" sz="1250" dirty="0">
              <a:solidFill>
                <a:srgbClr val="040404"/>
              </a:solidFill>
            </a:endParaRPr>
          </a:p>
          <a:p>
            <a:pPr marL="31750" marR="184150" lvl="0" indent="148590" algn="just">
              <a:lnSpc>
                <a:spcPts val="1600"/>
              </a:lnSpc>
            </a:pPr>
            <a:r>
              <a:rPr lang="ja-JP" altLang="en-US" sz="1250" dirty="0">
                <a:solidFill>
                  <a:srgbClr val="040404"/>
                </a:solidFill>
              </a:rPr>
              <a:t>本セミナーは、初級管理者の</a:t>
            </a:r>
            <a:r>
              <a:rPr lang="ja-JP" altLang="en-US" sz="1250" dirty="0"/>
              <a:t>意識改革と役割意識の向上</a:t>
            </a:r>
            <a:r>
              <a:rPr lang="ja-JP" altLang="en-US" sz="1250" dirty="0">
                <a:solidFill>
                  <a:srgbClr val="040404"/>
                </a:solidFill>
              </a:rPr>
              <a:t>および</a:t>
            </a:r>
            <a:r>
              <a:rPr lang="ja-JP" altLang="en-US" sz="1250" dirty="0"/>
              <a:t>部下育成のポイント</a:t>
            </a:r>
            <a:r>
              <a:rPr lang="ja-JP" altLang="en-US" sz="1250" dirty="0">
                <a:solidFill>
                  <a:srgbClr val="040404"/>
                </a:solidFill>
              </a:rPr>
              <a:t>について職場で実践・応用できる</a:t>
            </a:r>
            <a:r>
              <a:rPr lang="ja-JP" altLang="en-US" sz="1250" dirty="0">
                <a:solidFill>
                  <a:srgbClr val="FF0000"/>
                </a:solidFill>
              </a:rPr>
              <a:t>即効性のある内容</a:t>
            </a:r>
            <a:r>
              <a:rPr lang="ja-JP" altLang="en-US" sz="1250" dirty="0">
                <a:solidFill>
                  <a:srgbClr val="040404"/>
                </a:solidFill>
              </a:rPr>
              <a:t>です。奮ってご参加ください。</a:t>
            </a:r>
            <a:endParaRPr kumimoji="1" lang="ja-JP" altLang="en-US" sz="1250" dirty="0"/>
          </a:p>
        </p:txBody>
      </p:sp>
      <p:sp>
        <p:nvSpPr>
          <p:cNvPr id="36" name="正方形/長方形 35"/>
          <p:cNvSpPr/>
          <p:nvPr/>
        </p:nvSpPr>
        <p:spPr>
          <a:xfrm>
            <a:off x="115499" y="1098604"/>
            <a:ext cx="6409845" cy="502702"/>
          </a:xfrm>
          <a:prstGeom prst="rect">
            <a:avLst/>
          </a:prstGeom>
        </p:spPr>
        <p:txBody>
          <a:bodyPr wrap="square">
            <a:spAutoFit/>
          </a:bodyPr>
          <a:lstStyle/>
          <a:p>
            <a:pPr marL="0" marR="0" lvl="0" indent="0" defTabSz="914400" eaLnBrk="1" fontAlgn="auto" latinLnBrk="0" hangingPunct="1">
              <a:lnSpc>
                <a:spcPts val="3200"/>
              </a:lnSpc>
              <a:spcBef>
                <a:spcPts val="0"/>
              </a:spcBef>
              <a:spcAft>
                <a:spcPts val="0"/>
              </a:spcAft>
              <a:buClrTx/>
              <a:buSzTx/>
              <a:buFontTx/>
              <a:buNone/>
              <a:tabLst/>
              <a:defRPr/>
            </a:pPr>
            <a:r>
              <a:rPr kumimoji="0" lang="ja-JP" altLang="en-US" sz="3200" b="1" kern="0" cap="all" dirty="0">
                <a:solidFill>
                  <a:sysClr val="windowText" lastClr="000000"/>
                </a:solidFill>
                <a:latin typeface="+mj-ea"/>
                <a:ea typeface="+mj-ea"/>
                <a:cs typeface="+mj-cs"/>
              </a:rPr>
              <a:t>   </a:t>
            </a:r>
            <a:r>
              <a:rPr kumimoji="0" lang="ja-JP" altLang="en-US" sz="3500" b="1" i="0" u="none" strike="noStrike" kern="0" cap="all" spc="0" normalizeH="0" baseline="0" noProof="0" dirty="0">
                <a:ln>
                  <a:noFill/>
                </a:ln>
                <a:solidFill>
                  <a:sysClr val="windowText" lastClr="000000"/>
                </a:solidFill>
                <a:effectLst/>
                <a:uLnTx/>
                <a:uFillTx/>
                <a:latin typeface="+mj-ea"/>
                <a:ea typeface="+mj-ea"/>
                <a:cs typeface="+mj-cs"/>
              </a:rPr>
              <a:t>新任管理者の基本と実務研修</a:t>
            </a:r>
            <a:endParaRPr kumimoji="0" lang="ja-JP" altLang="en-US" sz="3500" b="0" i="0" u="none" strike="noStrike" kern="0" cap="none" spc="0" normalizeH="0" baseline="0" noProof="0" dirty="0">
              <a:ln>
                <a:noFill/>
              </a:ln>
              <a:solidFill>
                <a:sysClr val="windowText" lastClr="000000"/>
              </a:solidFill>
              <a:effectLst/>
              <a:uLnTx/>
              <a:uFillTx/>
              <a:latin typeface="+mj-ea"/>
              <a:ea typeface="+mj-ea"/>
            </a:endParaRPr>
          </a:p>
        </p:txBody>
      </p:sp>
      <p:sp>
        <p:nvSpPr>
          <p:cNvPr id="2" name="正方形/長方形 1">
            <a:extLst>
              <a:ext uri="{FF2B5EF4-FFF2-40B4-BE49-F238E27FC236}">
                <a16:creationId xmlns:a16="http://schemas.microsoft.com/office/drawing/2014/main" id="{A3EC53EC-6740-8664-6A48-1815790FD5EE}"/>
              </a:ext>
            </a:extLst>
          </p:cNvPr>
          <p:cNvSpPr/>
          <p:nvPr/>
        </p:nvSpPr>
        <p:spPr>
          <a:xfrm>
            <a:off x="989898" y="7692191"/>
            <a:ext cx="2227096" cy="502702"/>
          </a:xfrm>
          <a:prstGeom prst="rect">
            <a:avLst/>
          </a:prstGeom>
        </p:spPr>
        <p:txBody>
          <a:bodyPr wrap="square">
            <a:spAutoFit/>
          </a:bodyPr>
          <a:lstStyle/>
          <a:p>
            <a:pPr marL="0" marR="0" lvl="0" indent="0" defTabSz="914400" eaLnBrk="1" fontAlgn="auto" latinLnBrk="0" hangingPunct="1">
              <a:lnSpc>
                <a:spcPts val="3200"/>
              </a:lnSpc>
              <a:spcBef>
                <a:spcPts val="0"/>
              </a:spcBef>
              <a:spcAft>
                <a:spcPts val="0"/>
              </a:spcAft>
              <a:buClrTx/>
              <a:buSzTx/>
              <a:buFontTx/>
              <a:buNone/>
              <a:tabLst/>
              <a:defRPr/>
            </a:pPr>
            <a:r>
              <a:rPr kumimoji="0" lang="ja-JP" altLang="en-US" sz="3200" b="1" i="0" u="none" strike="noStrike" kern="0" cap="all" spc="0" normalizeH="0" baseline="0" noProof="0" dirty="0">
                <a:ln>
                  <a:noFill/>
                </a:ln>
                <a:solidFill>
                  <a:sysClr val="windowText" lastClr="000000"/>
                </a:solidFill>
                <a:effectLst/>
                <a:uLnTx/>
                <a:uFillTx/>
                <a:latin typeface="CRＣ＆Ｇブーケ" panose="02000600000000000000" pitchFamily="2" charset="-128"/>
                <a:ea typeface="CRＣ＆Ｇブーケ" panose="02000600000000000000" pitchFamily="2" charset="-128"/>
                <a:cs typeface="+mj-cs"/>
              </a:rPr>
              <a:t>　</a:t>
            </a:r>
            <a:r>
              <a:rPr kumimoji="0" lang="ja-JP" altLang="en-US" sz="2600" b="1" i="0" u="none" strike="noStrike" kern="0" cap="all" spc="0" normalizeH="0" baseline="0" noProof="0" dirty="0">
                <a:ln>
                  <a:noFill/>
                </a:ln>
                <a:solidFill>
                  <a:sysClr val="windowText" lastClr="000000"/>
                </a:solidFill>
                <a:effectLst/>
                <a:uLnTx/>
                <a:uFillTx/>
                <a:latin typeface="+mn-ea"/>
                <a:cs typeface="+mj-cs"/>
              </a:rPr>
              <a:t>藤原 敬行</a:t>
            </a:r>
            <a:r>
              <a:rPr kumimoji="0" lang="ja-JP" altLang="en-US" sz="1600" b="1" i="0" u="none" strike="noStrike" kern="0" cap="all" spc="0" normalizeH="0" baseline="0" noProof="0" dirty="0">
                <a:ln>
                  <a:noFill/>
                </a:ln>
                <a:solidFill>
                  <a:sysClr val="windowText" lastClr="000000"/>
                </a:solidFill>
                <a:effectLst/>
                <a:uLnTx/>
                <a:uFillTx/>
                <a:latin typeface="CRＣ＆Ｇブーケ" panose="02000600000000000000" pitchFamily="2" charset="-128"/>
                <a:ea typeface="CRＣ＆Ｇブーケ" panose="02000600000000000000" pitchFamily="2" charset="-128"/>
                <a:cs typeface="+mj-cs"/>
              </a:rPr>
              <a:t>氏</a:t>
            </a:r>
            <a:r>
              <a:rPr kumimoji="0" lang="ja-JP" altLang="en-US" sz="2600" b="1" i="0" u="none" strike="noStrike" kern="0" cap="all" spc="0" normalizeH="0" baseline="0" noProof="0" dirty="0">
                <a:ln>
                  <a:noFill/>
                </a:ln>
                <a:solidFill>
                  <a:sysClr val="windowText" lastClr="000000"/>
                </a:solidFill>
                <a:effectLst/>
                <a:uLnTx/>
                <a:uFillTx/>
                <a:latin typeface="CRＣ＆Ｇブーケ" panose="02000600000000000000" pitchFamily="2" charset="-128"/>
                <a:ea typeface="CRＣ＆Ｇブーケ" panose="02000600000000000000" pitchFamily="2" charset="-128"/>
                <a:cs typeface="+mj-cs"/>
              </a:rPr>
              <a:t>　</a:t>
            </a:r>
            <a:endParaRPr kumimoji="0" lang="ja-JP" altLang="en-US" sz="2600" b="0" i="0" u="none" strike="noStrike" kern="0" cap="none" spc="0" normalizeH="0" baseline="0" noProof="0" dirty="0">
              <a:ln>
                <a:noFill/>
              </a:ln>
              <a:solidFill>
                <a:sysClr val="windowText" lastClr="000000"/>
              </a:solidFill>
              <a:effectLst/>
              <a:uLnTx/>
              <a:uFillTx/>
              <a:latin typeface="CRＣ＆Ｇブーケ" panose="02000600000000000000" pitchFamily="2" charset="-128"/>
              <a:ea typeface="CRＣ＆Ｇブーケ" panose="02000600000000000000" pitchFamily="2" charset="-128"/>
            </a:endParaRPr>
          </a:p>
        </p:txBody>
      </p:sp>
      <p:pic>
        <p:nvPicPr>
          <p:cNvPr id="6" name="図 5">
            <a:extLst>
              <a:ext uri="{FF2B5EF4-FFF2-40B4-BE49-F238E27FC236}">
                <a16:creationId xmlns:a16="http://schemas.microsoft.com/office/drawing/2014/main" id="{997C778C-DDBB-E68C-38CF-0F7D4E4E6CC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369" y="7126980"/>
            <a:ext cx="1368024" cy="1477467"/>
          </a:xfrm>
          <a:prstGeom prst="rect">
            <a:avLst/>
          </a:prstGeom>
        </p:spPr>
      </p:pic>
      <p:sp>
        <p:nvSpPr>
          <p:cNvPr id="3" name="角丸四角形 34">
            <a:extLst>
              <a:ext uri="{FF2B5EF4-FFF2-40B4-BE49-F238E27FC236}">
                <a16:creationId xmlns:a16="http://schemas.microsoft.com/office/drawing/2014/main" id="{9CCB4595-211C-A82B-B8D7-055A9C837E5A}"/>
              </a:ext>
            </a:extLst>
          </p:cNvPr>
          <p:cNvSpPr/>
          <p:nvPr/>
        </p:nvSpPr>
        <p:spPr>
          <a:xfrm>
            <a:off x="467853" y="82907"/>
            <a:ext cx="5985833" cy="367567"/>
          </a:xfrm>
          <a:prstGeom prst="roundRect">
            <a:avLst>
              <a:gd name="adj" fmla="val 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rgbClr val="FF0000"/>
                </a:solidFill>
              </a:rPr>
              <a:t>チームで成果を出すための目標設定・業務管理と人・組織づくり</a:t>
            </a:r>
            <a:endParaRPr kumimoji="1" lang="ja-JP" altLang="en-US" sz="1600" b="1" dirty="0">
              <a:solidFill>
                <a:srgbClr val="FF0000"/>
              </a:solidFill>
            </a:endParaRPr>
          </a:p>
        </p:txBody>
      </p:sp>
      <p:sp>
        <p:nvSpPr>
          <p:cNvPr id="7" name="テキスト ボックス 6">
            <a:extLst>
              <a:ext uri="{FF2B5EF4-FFF2-40B4-BE49-F238E27FC236}">
                <a16:creationId xmlns:a16="http://schemas.microsoft.com/office/drawing/2014/main" id="{65607CE9-8632-862D-225B-D97C2485A0D4}"/>
              </a:ext>
            </a:extLst>
          </p:cNvPr>
          <p:cNvSpPr txBox="1"/>
          <p:nvPr/>
        </p:nvSpPr>
        <p:spPr>
          <a:xfrm>
            <a:off x="989898" y="499692"/>
            <a:ext cx="5400600" cy="44627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2300" b="1" dirty="0">
                <a:ln w="11430"/>
                <a:solidFill>
                  <a:srgbClr val="FF0000"/>
                </a:solidFill>
                <a:effectLst>
                  <a:outerShdw blurRad="50800" dist="39000" dir="5460000" algn="tl">
                    <a:srgbClr val="000000">
                      <a:alpha val="38000"/>
                    </a:srgbClr>
                  </a:outerShdw>
                </a:effectLst>
              </a:rPr>
              <a:t>職場ですぐに実践してマネジメント力</a:t>
            </a:r>
            <a:r>
              <a:rPr lang="en-US" altLang="ja-JP" sz="2300" b="1" dirty="0">
                <a:ln w="11430"/>
                <a:solidFill>
                  <a:srgbClr val="FF0000"/>
                </a:solidFill>
                <a:effectLst>
                  <a:outerShdw blurRad="50800" dist="39000" dir="5460000" algn="tl">
                    <a:srgbClr val="000000">
                      <a:alpha val="38000"/>
                    </a:srgbClr>
                  </a:outerShdw>
                </a:effectLst>
              </a:rPr>
              <a:t>UP</a:t>
            </a:r>
            <a:endParaRPr kumimoji="1" lang="ja-JP" altLang="en-US" sz="2300" b="1" dirty="0">
              <a:ln w="11430"/>
              <a:solidFill>
                <a:srgbClr val="FF0000"/>
              </a:solidFill>
              <a:effectLst>
                <a:outerShdw blurRad="50800" dist="39000" dir="5460000" algn="tl">
                  <a:srgbClr val="000000">
                    <a:alpha val="38000"/>
                  </a:srgbClr>
                </a:outerShdw>
              </a:effectLst>
            </a:endParaRPr>
          </a:p>
        </p:txBody>
      </p:sp>
      <p:sp>
        <p:nvSpPr>
          <p:cNvPr id="15" name="正方形/長方形 14">
            <a:extLst>
              <a:ext uri="{FF2B5EF4-FFF2-40B4-BE49-F238E27FC236}">
                <a16:creationId xmlns:a16="http://schemas.microsoft.com/office/drawing/2014/main" id="{4FECAA7C-B267-EB3D-1E60-669F770E6E4B}"/>
              </a:ext>
            </a:extLst>
          </p:cNvPr>
          <p:cNvSpPr/>
          <p:nvPr/>
        </p:nvSpPr>
        <p:spPr>
          <a:xfrm>
            <a:off x="1402792" y="7077524"/>
            <a:ext cx="2016224" cy="646331"/>
          </a:xfrm>
          <a:prstGeom prst="rect">
            <a:avLst/>
          </a:prstGeom>
          <a:noFill/>
          <a:ln>
            <a:noFill/>
          </a:ln>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dirty="0">
                <a:ln>
                  <a:solidFill>
                    <a:srgbClr val="000000"/>
                  </a:solidFill>
                </a:ln>
                <a:solidFill>
                  <a:schemeClr val="accent3"/>
                </a:solidFill>
                <a:latin typeface="ＭＳ 明朝" panose="02020609040205080304" pitchFamily="17" charset="-128"/>
                <a:ea typeface="ＭＳ 明朝" panose="02020609040205080304" pitchFamily="17" charset="-128"/>
              </a:rPr>
              <a:t>ナレッジフォース・</a:t>
            </a:r>
            <a:endParaRPr lang="en-US" altLang="ja-JP" sz="1200" dirty="0">
              <a:ln>
                <a:solidFill>
                  <a:srgbClr val="000000"/>
                </a:solidFill>
              </a:ln>
              <a:solidFill>
                <a:schemeClr val="accent3"/>
              </a:solidFill>
              <a:latin typeface="ＭＳ 明朝" panose="02020609040205080304" pitchFamily="17" charset="-128"/>
              <a:ea typeface="ＭＳ 明朝" panose="02020609040205080304" pitchFamily="17" charset="-128"/>
            </a:endParaRPr>
          </a:p>
          <a:p>
            <a:r>
              <a:rPr lang="ja-JP" altLang="en-US" sz="1200" dirty="0">
                <a:ln>
                  <a:solidFill>
                    <a:srgbClr val="000000"/>
                  </a:solidFill>
                </a:ln>
                <a:solidFill>
                  <a:schemeClr val="accent3"/>
                </a:solidFill>
                <a:latin typeface="ＭＳ 明朝" panose="02020609040205080304" pitchFamily="17" charset="-128"/>
                <a:ea typeface="ＭＳ 明朝" panose="02020609040205080304" pitchFamily="17" charset="-128"/>
              </a:rPr>
              <a:t>パートナーズ合同会社</a:t>
            </a:r>
            <a:endParaRPr lang="en-US" altLang="ja-JP" sz="1200" dirty="0">
              <a:ln>
                <a:solidFill>
                  <a:srgbClr val="000000"/>
                </a:solidFill>
              </a:ln>
              <a:solidFill>
                <a:schemeClr val="accent3"/>
              </a:solidFill>
              <a:latin typeface="ＭＳ 明朝" panose="02020609040205080304" pitchFamily="17" charset="-128"/>
              <a:ea typeface="ＭＳ 明朝" panose="02020609040205080304" pitchFamily="17" charset="-128"/>
            </a:endParaRPr>
          </a:p>
          <a:p>
            <a:r>
              <a:rPr lang="ja-JP" altLang="en-US" sz="1200" dirty="0">
                <a:ln>
                  <a:solidFill>
                    <a:srgbClr val="000000"/>
                  </a:solidFill>
                </a:ln>
                <a:solidFill>
                  <a:schemeClr val="accent3"/>
                </a:solidFill>
                <a:latin typeface="ＭＳ 明朝" panose="02020609040205080304" pitchFamily="17" charset="-128"/>
                <a:ea typeface="ＭＳ 明朝" panose="02020609040205080304" pitchFamily="17" charset="-128"/>
              </a:rPr>
              <a:t>代表</a:t>
            </a:r>
          </a:p>
        </p:txBody>
      </p:sp>
      <p:sp>
        <p:nvSpPr>
          <p:cNvPr id="20" name="正方形/長方形 19">
            <a:extLst>
              <a:ext uri="{FF2B5EF4-FFF2-40B4-BE49-F238E27FC236}">
                <a16:creationId xmlns:a16="http://schemas.microsoft.com/office/drawing/2014/main" id="{D65FCBBC-09C3-AF2B-A571-B05DD868CBE6}"/>
              </a:ext>
            </a:extLst>
          </p:cNvPr>
          <p:cNvSpPr/>
          <p:nvPr/>
        </p:nvSpPr>
        <p:spPr>
          <a:xfrm>
            <a:off x="372985" y="1479830"/>
            <a:ext cx="6244029" cy="4733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300" dirty="0">
                <a:solidFill>
                  <a:srgbClr val="0070C0"/>
                </a:solidFill>
                <a:latin typeface="HGS創英角ﾎﾟｯﾌﾟ体" panose="040B0A00000000000000" pitchFamily="50" charset="-128"/>
                <a:ea typeface="HGS創英角ﾎﾟｯﾌﾟ体" panose="040B0A00000000000000" pitchFamily="50" charset="-128"/>
              </a:rPr>
              <a:t>&lt;</a:t>
            </a:r>
            <a:r>
              <a:rPr kumimoji="1" lang="ja-JP" altLang="en-US" sz="2300" dirty="0">
                <a:solidFill>
                  <a:srgbClr val="0070C0"/>
                </a:solidFill>
                <a:latin typeface="HGS創英角ﾎﾟｯﾌﾟ体" panose="040B0A00000000000000" pitchFamily="50" charset="-128"/>
                <a:ea typeface="HGS創英角ﾎﾟｯﾌﾟ体" panose="040B0A00000000000000" pitchFamily="50" charset="-128"/>
              </a:rPr>
              <a:t>充実</a:t>
            </a:r>
            <a:r>
              <a:rPr kumimoji="1" lang="en-US" altLang="ja-JP" sz="2300" dirty="0">
                <a:solidFill>
                  <a:srgbClr val="0070C0"/>
                </a:solidFill>
                <a:latin typeface="HGS創英角ﾎﾟｯﾌﾟ体" panose="040B0A00000000000000" pitchFamily="50" charset="-128"/>
                <a:ea typeface="HGS創英角ﾎﾟｯﾌﾟ体" panose="040B0A00000000000000" pitchFamily="50" charset="-128"/>
              </a:rPr>
              <a:t>1</a:t>
            </a:r>
            <a:r>
              <a:rPr kumimoji="1" lang="ja-JP" altLang="en-US" sz="2300" dirty="0">
                <a:solidFill>
                  <a:srgbClr val="0070C0"/>
                </a:solidFill>
                <a:latin typeface="HGS創英角ﾎﾟｯﾌﾟ体" panose="040B0A00000000000000" pitchFamily="50" charset="-128"/>
                <a:ea typeface="HGS創英角ﾎﾟｯﾌﾟ体" panose="040B0A00000000000000" pitchFamily="50" charset="-128"/>
              </a:rPr>
              <a:t>日コース</a:t>
            </a:r>
            <a:r>
              <a:rPr kumimoji="1" lang="en-US" altLang="ja-JP" sz="2300" dirty="0">
                <a:solidFill>
                  <a:srgbClr val="0070C0"/>
                </a:solidFill>
                <a:latin typeface="HGS創英角ﾎﾟｯﾌﾟ体" panose="040B0A00000000000000" pitchFamily="50" charset="-128"/>
                <a:ea typeface="HGS創英角ﾎﾟｯﾌﾟ体" panose="040B0A00000000000000" pitchFamily="50" charset="-128"/>
              </a:rPr>
              <a:t>!&gt;</a:t>
            </a:r>
            <a:r>
              <a:rPr kumimoji="1" lang="ja-JP" altLang="en-US" sz="2300" dirty="0">
                <a:solidFill>
                  <a:srgbClr val="0070C0"/>
                </a:solidFill>
                <a:latin typeface="HGS創英角ﾎﾟｯﾌﾟ体" panose="040B0A00000000000000" pitchFamily="50" charset="-128"/>
                <a:ea typeface="HGS創英角ﾎﾟｯﾌﾟ体" panose="040B0A00000000000000" pitchFamily="50" charset="-128"/>
              </a:rPr>
              <a:t>　</a:t>
            </a:r>
            <a:r>
              <a:rPr kumimoji="1" lang="ja-JP" altLang="en-US" sz="1400" b="1" dirty="0">
                <a:solidFill>
                  <a:srgbClr val="FF0000"/>
                </a:solidFill>
              </a:rPr>
              <a:t>受講対象：新任管理者および候補者</a:t>
            </a:r>
          </a:p>
        </p:txBody>
      </p:sp>
      <p:sp>
        <p:nvSpPr>
          <p:cNvPr id="8" name="正方形/長方形 7">
            <a:extLst>
              <a:ext uri="{FF2B5EF4-FFF2-40B4-BE49-F238E27FC236}">
                <a16:creationId xmlns:a16="http://schemas.microsoft.com/office/drawing/2014/main" id="{3AE4A980-3F70-C749-83E7-5280DA339E50}"/>
              </a:ext>
            </a:extLst>
          </p:cNvPr>
          <p:cNvSpPr/>
          <p:nvPr/>
        </p:nvSpPr>
        <p:spPr>
          <a:xfrm>
            <a:off x="4553256" y="6563104"/>
            <a:ext cx="2173915" cy="261610"/>
          </a:xfrm>
          <a:prstGeom prst="rect">
            <a:avLst/>
          </a:prstGeom>
          <a:noFill/>
          <a:ln>
            <a:solidFill>
              <a:schemeClr val="accent1">
                <a:shade val="50000"/>
              </a:schemeClr>
            </a:solidFill>
          </a:ln>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100" dirty="0">
                <a:ln>
                  <a:solidFill>
                    <a:srgbClr val="000000"/>
                  </a:solidFill>
                </a:ln>
                <a:solidFill>
                  <a:schemeClr val="accent3"/>
                </a:solidFill>
                <a:latin typeface="ＭＳ 明朝" panose="02020609040205080304" pitchFamily="17" charset="-128"/>
                <a:ea typeface="ＭＳ 明朝" panose="02020609040205080304" pitchFamily="17" charset="-128"/>
              </a:rPr>
              <a:t>昼食は、こちらでご用意します</a:t>
            </a:r>
          </a:p>
        </p:txBody>
      </p:sp>
      <p:sp>
        <p:nvSpPr>
          <p:cNvPr id="19" name="テキスト ボックス 18">
            <a:extLst>
              <a:ext uri="{FF2B5EF4-FFF2-40B4-BE49-F238E27FC236}">
                <a16:creationId xmlns:a16="http://schemas.microsoft.com/office/drawing/2014/main" id="{335A93F1-AADD-96A3-9C2D-F174719378AC}"/>
              </a:ext>
            </a:extLst>
          </p:cNvPr>
          <p:cNvSpPr txBox="1"/>
          <p:nvPr/>
        </p:nvSpPr>
        <p:spPr>
          <a:xfrm>
            <a:off x="1441675" y="7609479"/>
            <a:ext cx="2077335" cy="261610"/>
          </a:xfrm>
          <a:prstGeom prst="rect">
            <a:avLst/>
          </a:prstGeom>
          <a:noFill/>
        </p:spPr>
        <p:txBody>
          <a:bodyPr wrap="square" rtlCol="0">
            <a:spAutoFit/>
          </a:bodyPr>
          <a:lstStyle/>
          <a:p>
            <a:r>
              <a:rPr kumimoji="1" lang="ja-JP" altLang="en-US" sz="1100" b="1" dirty="0">
                <a:latin typeface="+mn-ea"/>
              </a:rPr>
              <a:t>ふじわら　　　たかゆき</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03377202"/>
              </p:ext>
            </p:extLst>
          </p:nvPr>
        </p:nvGraphicFramePr>
        <p:xfrm>
          <a:off x="106394" y="3627834"/>
          <a:ext cx="6584422" cy="3732301"/>
        </p:xfrm>
        <a:graphic>
          <a:graphicData uri="http://schemas.openxmlformats.org/drawingml/2006/table">
            <a:tbl>
              <a:tblPr/>
              <a:tblGrid>
                <a:gridCol w="3614333">
                  <a:extLst>
                    <a:ext uri="{9D8B030D-6E8A-4147-A177-3AD203B41FA5}">
                      <a16:colId xmlns:a16="http://schemas.microsoft.com/office/drawing/2014/main" val="20000"/>
                    </a:ext>
                  </a:extLst>
                </a:gridCol>
                <a:gridCol w="564632">
                  <a:extLst>
                    <a:ext uri="{9D8B030D-6E8A-4147-A177-3AD203B41FA5}">
                      <a16:colId xmlns:a16="http://schemas.microsoft.com/office/drawing/2014/main" val="3182633461"/>
                    </a:ext>
                  </a:extLst>
                </a:gridCol>
                <a:gridCol w="2405457">
                  <a:extLst>
                    <a:ext uri="{9D8B030D-6E8A-4147-A177-3AD203B41FA5}">
                      <a16:colId xmlns:a16="http://schemas.microsoft.com/office/drawing/2014/main" val="20003"/>
                    </a:ext>
                  </a:extLst>
                </a:gridCol>
              </a:tblGrid>
              <a:tr h="396000">
                <a:tc rowSpan="2" gridSpan="2">
                  <a:txBody>
                    <a:bodyPr/>
                    <a:lstStyle/>
                    <a:p>
                      <a:pPr algn="just">
                        <a:lnSpc>
                          <a:spcPts val="1500"/>
                        </a:lnSpc>
                        <a:spcAft>
                          <a:spcPts val="0"/>
                        </a:spcAft>
                      </a:pPr>
                      <a:r>
                        <a:rPr lang="ja-JP" sz="1000" b="1" kern="100" baseline="0" dirty="0">
                          <a:solidFill>
                            <a:srgbClr val="000000"/>
                          </a:solidFill>
                          <a:latin typeface="ＭＳ 明朝"/>
                          <a:ea typeface="HGS明朝B"/>
                          <a:cs typeface="Times New Roman"/>
                        </a:rPr>
                        <a:t>会社</a:t>
                      </a:r>
                      <a:r>
                        <a:rPr lang="ja-JP" altLang="en-US" sz="1000" b="1" kern="100" baseline="0" dirty="0">
                          <a:solidFill>
                            <a:srgbClr val="000000"/>
                          </a:solidFill>
                          <a:latin typeface="ＭＳ 明朝"/>
                          <a:ea typeface="HGS明朝B"/>
                          <a:cs typeface="Times New Roman"/>
                        </a:rPr>
                        <a:t>・団体</a:t>
                      </a:r>
                      <a:r>
                        <a:rPr lang="ja-JP" sz="1000" b="1" kern="100" baseline="0" dirty="0">
                          <a:solidFill>
                            <a:srgbClr val="000000"/>
                          </a:solidFill>
                          <a:latin typeface="ＭＳ 明朝"/>
                          <a:ea typeface="HGS明朝B"/>
                          <a:cs typeface="Times New Roman"/>
                        </a:rPr>
                        <a:t>名 </a:t>
                      </a:r>
                      <a:endParaRPr lang="en-US" altLang="ja-JP" sz="1000" b="1" kern="100" baseline="0" dirty="0">
                        <a:solidFill>
                          <a:srgbClr val="000000"/>
                        </a:solidFill>
                        <a:latin typeface="ＭＳ 明朝"/>
                        <a:ea typeface="HGS明朝B"/>
                        <a:cs typeface="Times New Roman"/>
                      </a:endParaRPr>
                    </a:p>
                    <a:p>
                      <a:pPr algn="just">
                        <a:lnSpc>
                          <a:spcPts val="1500"/>
                        </a:lnSpc>
                        <a:spcAft>
                          <a:spcPts val="0"/>
                        </a:spcAft>
                      </a:pPr>
                      <a:endParaRPr lang="en-US" altLang="ja-JP" sz="1000" b="1" kern="100" baseline="0" dirty="0">
                        <a:solidFill>
                          <a:srgbClr val="000000"/>
                        </a:solidFill>
                        <a:latin typeface="ＭＳ 明朝"/>
                        <a:ea typeface="HGS明朝B"/>
                        <a:cs typeface="Times New Roman"/>
                      </a:endParaRPr>
                    </a:p>
                    <a:p>
                      <a:pPr algn="just">
                        <a:lnSpc>
                          <a:spcPts val="1500"/>
                        </a:lnSpc>
                        <a:spcAft>
                          <a:spcPts val="0"/>
                        </a:spcAft>
                      </a:pPr>
                      <a:endParaRPr lang="ja-JP" sz="700" kern="100" baseline="0" dirty="0">
                        <a:solidFill>
                          <a:srgbClr val="000000"/>
                        </a:solidFill>
                        <a:latin typeface="ＭＳ 明朝"/>
                        <a:ea typeface="ＭＳ 明朝"/>
                        <a:cs typeface="Times New Roman"/>
                      </a:endParaRPr>
                    </a:p>
                  </a:txBody>
                  <a:tcPr marL="64546" marR="64546" marT="32273" marB="32273">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a:txBody>
                    <a:bodyPr/>
                    <a:lstStyle/>
                    <a:p>
                      <a:pPr algn="just">
                        <a:lnSpc>
                          <a:spcPts val="1500"/>
                        </a:lnSpc>
                        <a:spcAft>
                          <a:spcPts val="0"/>
                        </a:spcAft>
                      </a:pPr>
                      <a:r>
                        <a:rPr lang="ja-JP" sz="1000" b="1" kern="100" baseline="0" dirty="0">
                          <a:solidFill>
                            <a:srgbClr val="000000"/>
                          </a:solidFill>
                          <a:latin typeface="ＭＳ 明朝"/>
                          <a:ea typeface="HGS明朝B"/>
                          <a:cs typeface="Times New Roman"/>
                        </a:rPr>
                        <a:t>ＴＥＬ</a:t>
                      </a:r>
                      <a:endParaRPr lang="en-US" altLang="ja-JP" sz="1000" b="1" kern="100" baseline="0" dirty="0">
                        <a:solidFill>
                          <a:srgbClr val="000000"/>
                        </a:solidFill>
                        <a:latin typeface="ＭＳ 明朝"/>
                        <a:ea typeface="HGS明朝B"/>
                        <a:cs typeface="Times New Roman"/>
                      </a:endParaRPr>
                    </a:p>
                    <a:p>
                      <a:pPr algn="just">
                        <a:lnSpc>
                          <a:spcPts val="1500"/>
                        </a:lnSpc>
                        <a:spcAft>
                          <a:spcPts val="0"/>
                        </a:spcAft>
                      </a:pPr>
                      <a:endParaRPr lang="ja-JP" sz="700" kern="100" baseline="0" dirty="0">
                        <a:solidFill>
                          <a:srgbClr val="000000"/>
                        </a:solidFill>
                        <a:latin typeface="ＭＳ 明朝"/>
                        <a:ea typeface="ＭＳ 明朝"/>
                        <a:cs typeface="Times New Roman"/>
                      </a:endParaRPr>
                    </a:p>
                  </a:txBody>
                  <a:tcPr marL="64546" marR="64546" marT="32273" marB="32273">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6000">
                <a:tc gridSpan="2" vMerge="1">
                  <a:txBody>
                    <a:bodyPr/>
                    <a:lstStyle/>
                    <a:p>
                      <a:endParaRPr kumimoji="1" lang="ja-JP" altLang="en-US"/>
                    </a:p>
                  </a:txBody>
                  <a:tcPr/>
                </a:tc>
                <a:tc hMerge="1" vMerge="1">
                  <a:txBody>
                    <a:bodyPr/>
                    <a:lstStyle/>
                    <a:p>
                      <a:endParaRPr kumimoji="1" lang="ja-JP" altLang="en-US"/>
                    </a:p>
                  </a:txBody>
                  <a:tcPr/>
                </a:tc>
                <a:tc>
                  <a:txBody>
                    <a:bodyPr/>
                    <a:lstStyle/>
                    <a:p>
                      <a:pPr algn="just">
                        <a:lnSpc>
                          <a:spcPts val="1500"/>
                        </a:lnSpc>
                        <a:spcAft>
                          <a:spcPts val="0"/>
                        </a:spcAft>
                      </a:pPr>
                      <a:r>
                        <a:rPr lang="ja-JP" sz="1000" b="1" kern="100" baseline="0" dirty="0">
                          <a:solidFill>
                            <a:srgbClr val="000000"/>
                          </a:solidFill>
                          <a:latin typeface="ＭＳ 明朝"/>
                          <a:ea typeface="HGS明朝B"/>
                          <a:cs typeface="Times New Roman"/>
                        </a:rPr>
                        <a:t>ＦＡＸ</a:t>
                      </a:r>
                      <a:endParaRPr lang="en-US" altLang="ja-JP" sz="1000" b="1" kern="100" baseline="0" dirty="0">
                        <a:solidFill>
                          <a:srgbClr val="000000"/>
                        </a:solidFill>
                        <a:latin typeface="ＭＳ 明朝"/>
                        <a:ea typeface="HGS明朝B"/>
                        <a:cs typeface="Times New Roman"/>
                      </a:endParaRPr>
                    </a:p>
                    <a:p>
                      <a:pPr algn="just">
                        <a:lnSpc>
                          <a:spcPts val="1500"/>
                        </a:lnSpc>
                        <a:spcAft>
                          <a:spcPts val="0"/>
                        </a:spcAft>
                      </a:pPr>
                      <a:endParaRPr lang="ja-JP" sz="700" kern="100" baseline="0" dirty="0">
                        <a:solidFill>
                          <a:srgbClr val="000000"/>
                        </a:solidFill>
                        <a:latin typeface="ＭＳ 明朝"/>
                        <a:ea typeface="ＭＳ 明朝"/>
                        <a:cs typeface="Times New Roman"/>
                      </a:endParaRPr>
                    </a:p>
                  </a:txBody>
                  <a:tcPr marL="64546" marR="64546" marT="32273" marB="32273">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468952">
                <a:tc gridSpan="3">
                  <a:txBody>
                    <a:bodyPr/>
                    <a:lstStyle/>
                    <a:p>
                      <a:pPr marL="0" marR="0" lvl="0" indent="0" algn="just" defTabSz="514350" rtl="0" eaLnBrk="1" fontAlgn="auto" latinLnBrk="0" hangingPunct="1">
                        <a:lnSpc>
                          <a:spcPts val="1500"/>
                        </a:lnSpc>
                        <a:spcBef>
                          <a:spcPts val="0"/>
                        </a:spcBef>
                        <a:spcAft>
                          <a:spcPts val="0"/>
                        </a:spcAft>
                        <a:buClrTx/>
                        <a:buSzTx/>
                        <a:buFontTx/>
                        <a:buNone/>
                        <a:tabLst/>
                        <a:defRPr/>
                      </a:pPr>
                      <a:r>
                        <a:rPr lang="ja-JP" altLang="ja-JP" sz="1000" b="1" kern="100" baseline="0" dirty="0">
                          <a:solidFill>
                            <a:srgbClr val="000000"/>
                          </a:solidFill>
                          <a:latin typeface="ＭＳ 明朝"/>
                          <a:ea typeface="HGS明朝B"/>
                          <a:cs typeface="Times New Roman"/>
                        </a:rPr>
                        <a:t>ご担当者　</a:t>
                      </a:r>
                      <a:r>
                        <a:rPr lang="en-US" altLang="ja-JP" sz="1000" b="1" kern="100" baseline="0" dirty="0">
                          <a:solidFill>
                            <a:srgbClr val="000000"/>
                          </a:solidFill>
                          <a:latin typeface="ＭＳ 明朝"/>
                          <a:ea typeface="HGS明朝B"/>
                          <a:cs typeface="Times New Roman"/>
                        </a:rPr>
                        <a:t>&lt;</a:t>
                      </a:r>
                      <a:r>
                        <a:rPr lang="ja-JP" altLang="ja-JP" sz="1000" b="1" kern="100" baseline="0" dirty="0">
                          <a:solidFill>
                            <a:srgbClr val="000000"/>
                          </a:solidFill>
                          <a:latin typeface="ＭＳ 明朝"/>
                          <a:ea typeface="HGS明朝B"/>
                          <a:cs typeface="Times New Roman"/>
                        </a:rPr>
                        <a:t>所属</a:t>
                      </a:r>
                      <a:r>
                        <a:rPr lang="en-US" altLang="ja-JP" sz="1000" b="1" kern="100" baseline="0" dirty="0">
                          <a:solidFill>
                            <a:srgbClr val="000000"/>
                          </a:solidFill>
                          <a:latin typeface="ＭＳ 明朝"/>
                          <a:ea typeface="HGS明朝B"/>
                          <a:cs typeface="Times New Roman"/>
                        </a:rPr>
                        <a:t>&gt;</a:t>
                      </a:r>
                      <a:r>
                        <a:rPr lang="ja-JP" altLang="ja-JP" sz="1000" b="1" kern="100" baseline="0" dirty="0">
                          <a:solidFill>
                            <a:srgbClr val="000000"/>
                          </a:solidFill>
                          <a:latin typeface="ＭＳ 明朝"/>
                          <a:ea typeface="HGS明朝B"/>
                          <a:cs typeface="Times New Roman"/>
                        </a:rPr>
                        <a:t>　　　　　　　　　　</a:t>
                      </a:r>
                      <a:r>
                        <a:rPr lang="ja-JP" altLang="en-US" sz="1000" b="1" kern="100" baseline="0" dirty="0">
                          <a:solidFill>
                            <a:srgbClr val="000000"/>
                          </a:solidFill>
                          <a:latin typeface="ＭＳ 明朝"/>
                          <a:ea typeface="HGS明朝B"/>
                          <a:cs typeface="Times New Roman"/>
                        </a:rPr>
                        <a:t>　　　　　　　　　　　</a:t>
                      </a:r>
                      <a:r>
                        <a:rPr lang="en-US" altLang="ja-JP" sz="1000" b="1" kern="100" baseline="0" dirty="0">
                          <a:solidFill>
                            <a:srgbClr val="000000"/>
                          </a:solidFill>
                          <a:latin typeface="ＭＳ 明朝"/>
                          <a:ea typeface="HGS明朝B"/>
                          <a:cs typeface="Times New Roman"/>
                        </a:rPr>
                        <a:t>&lt;</a:t>
                      </a:r>
                      <a:r>
                        <a:rPr lang="ja-JP" altLang="ja-JP" sz="1000" b="1" kern="100" baseline="0" dirty="0">
                          <a:solidFill>
                            <a:srgbClr val="000000"/>
                          </a:solidFill>
                          <a:latin typeface="ＭＳ 明朝"/>
                          <a:ea typeface="HGS明朝B"/>
                          <a:cs typeface="Times New Roman"/>
                        </a:rPr>
                        <a:t>氏名</a:t>
                      </a:r>
                      <a:r>
                        <a:rPr lang="en-US" altLang="ja-JP" sz="1000" b="1" kern="100" baseline="0" dirty="0">
                          <a:solidFill>
                            <a:srgbClr val="000000"/>
                          </a:solidFill>
                          <a:latin typeface="ＭＳ 明朝"/>
                          <a:ea typeface="HGS明朝B"/>
                          <a:cs typeface="Times New Roman"/>
                        </a:rPr>
                        <a:t>&gt; </a:t>
                      </a:r>
                      <a:endParaRPr lang="ja-JP" altLang="ja-JP" sz="1000" kern="100" baseline="0" dirty="0">
                        <a:solidFill>
                          <a:srgbClr val="000000"/>
                        </a:solidFill>
                        <a:latin typeface="ＭＳ 明朝"/>
                        <a:ea typeface="ＭＳ 明朝"/>
                        <a:cs typeface="Times New Roman"/>
                      </a:endParaRPr>
                    </a:p>
                    <a:p>
                      <a:pPr algn="just">
                        <a:lnSpc>
                          <a:spcPts val="1500"/>
                        </a:lnSpc>
                        <a:spcAft>
                          <a:spcPts val="0"/>
                        </a:spcAft>
                      </a:pPr>
                      <a:endParaRPr lang="ja-JP" sz="700" kern="100" baseline="0" dirty="0">
                        <a:solidFill>
                          <a:srgbClr val="000000"/>
                        </a:solidFill>
                        <a:latin typeface="ＭＳ 明朝"/>
                        <a:ea typeface="ＭＳ 明朝"/>
                        <a:cs typeface="Times New Roman"/>
                      </a:endParaRPr>
                    </a:p>
                  </a:txBody>
                  <a:tcPr marL="64546" marR="64546" marT="32273" marB="32273">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2"/>
                  </a:ext>
                </a:extLst>
              </a:tr>
              <a:tr h="612000">
                <a:tc gridSpan="3">
                  <a:txBody>
                    <a:bodyPr/>
                    <a:lstStyle/>
                    <a:p>
                      <a:pPr marL="0" marR="0" lvl="0" indent="0" algn="just" defTabSz="514350" rtl="0" eaLnBrk="1" fontAlgn="auto" latinLnBrk="0" hangingPunct="1">
                        <a:lnSpc>
                          <a:spcPts val="1200"/>
                        </a:lnSpc>
                        <a:spcBef>
                          <a:spcPts val="0"/>
                        </a:spcBef>
                        <a:spcAft>
                          <a:spcPts val="0"/>
                        </a:spcAft>
                        <a:buClrTx/>
                        <a:buSzTx/>
                        <a:buFontTx/>
                        <a:buNone/>
                        <a:tabLst/>
                        <a:defRPr/>
                      </a:pPr>
                      <a:r>
                        <a:rPr lang="ja-JP" altLang="en-US" sz="1000" b="1" kern="100" baseline="0" dirty="0">
                          <a:solidFill>
                            <a:srgbClr val="000000"/>
                          </a:solidFill>
                          <a:latin typeface="HGS明朝B" panose="02020800000000000000" pitchFamily="18" charset="-128"/>
                          <a:ea typeface="HGS明朝B" panose="02020800000000000000" pitchFamily="18" charset="-128"/>
                          <a:cs typeface="Times New Roman"/>
                        </a:rPr>
                        <a:t>受講料のお支払方法　</a:t>
                      </a:r>
                      <a:r>
                        <a:rPr lang="en-US" altLang="ja-JP" sz="1000" b="1" kern="100" baseline="0" dirty="0">
                          <a:solidFill>
                            <a:srgbClr val="000000"/>
                          </a:solidFill>
                          <a:latin typeface="HGS明朝B" panose="02020800000000000000" pitchFamily="18" charset="-128"/>
                          <a:ea typeface="HGS明朝B" panose="02020800000000000000" pitchFamily="18" charset="-128"/>
                          <a:cs typeface="Times New Roman"/>
                        </a:rPr>
                        <a:t>※</a:t>
                      </a:r>
                      <a:r>
                        <a:rPr lang="ja-JP" altLang="en-US" sz="1000" b="1" kern="100" baseline="0" dirty="0">
                          <a:solidFill>
                            <a:srgbClr val="000000"/>
                          </a:solidFill>
                          <a:latin typeface="HGS明朝B" panose="02020800000000000000" pitchFamily="18" charset="-128"/>
                          <a:ea typeface="HGS明朝B" panose="02020800000000000000" pitchFamily="18" charset="-128"/>
                          <a:cs typeface="Times New Roman"/>
                        </a:rPr>
                        <a:t>どちらかに☑を付けて下さい</a:t>
                      </a:r>
                      <a:endParaRPr lang="en-US" altLang="ja-JP" sz="1000" b="1" kern="100" baseline="0" dirty="0">
                        <a:solidFill>
                          <a:srgbClr val="000000"/>
                        </a:solidFill>
                        <a:latin typeface="HGS明朝B" panose="02020800000000000000" pitchFamily="18" charset="-128"/>
                        <a:ea typeface="HGS明朝B" panose="02020800000000000000" pitchFamily="18" charset="-128"/>
                        <a:cs typeface="Times New Roman"/>
                      </a:endParaRPr>
                    </a:p>
                    <a:p>
                      <a:pPr marL="0" marR="0" lvl="0" indent="0" algn="just" defTabSz="514350" rtl="0" eaLnBrk="1" fontAlgn="auto" latinLnBrk="0" hangingPunct="1">
                        <a:lnSpc>
                          <a:spcPts val="1200"/>
                        </a:lnSpc>
                        <a:spcBef>
                          <a:spcPts val="0"/>
                        </a:spcBef>
                        <a:spcAft>
                          <a:spcPts val="0"/>
                        </a:spcAft>
                        <a:buClrTx/>
                        <a:buSzTx/>
                        <a:buFontTx/>
                        <a:buNone/>
                        <a:tabLst/>
                        <a:defRPr/>
                      </a:pPr>
                      <a:endParaRPr lang="en-US" altLang="ja-JP" sz="1000" b="1" kern="100" baseline="0" dirty="0">
                        <a:solidFill>
                          <a:srgbClr val="000000"/>
                        </a:solidFill>
                        <a:latin typeface="HGS明朝B" panose="02020800000000000000" pitchFamily="18" charset="-128"/>
                        <a:ea typeface="HGS明朝B" panose="02020800000000000000" pitchFamily="18" charset="-128"/>
                        <a:cs typeface="Times New Roman"/>
                      </a:endParaRPr>
                    </a:p>
                    <a:p>
                      <a:pPr marL="0" marR="0" lvl="0" indent="0" algn="just" defTabSz="514350" rtl="0" eaLnBrk="1" fontAlgn="auto" latinLnBrk="0" hangingPunct="1">
                        <a:lnSpc>
                          <a:spcPts val="1200"/>
                        </a:lnSpc>
                        <a:spcBef>
                          <a:spcPts val="0"/>
                        </a:spcBef>
                        <a:spcAft>
                          <a:spcPts val="0"/>
                        </a:spcAft>
                        <a:buClrTx/>
                        <a:buSzTx/>
                        <a:buFontTx/>
                        <a:buNone/>
                        <a:tabLst/>
                        <a:defRPr/>
                      </a:pPr>
                      <a:r>
                        <a:rPr lang="ja-JP" altLang="en-US" sz="1000" b="1" kern="100" baseline="0" dirty="0">
                          <a:solidFill>
                            <a:srgbClr val="000000"/>
                          </a:solidFill>
                          <a:latin typeface="HGS明朝B" panose="02020800000000000000" pitchFamily="18" charset="-128"/>
                          <a:ea typeface="HGS明朝B" panose="02020800000000000000" pitchFamily="18" charset="-128"/>
                          <a:cs typeface="Times New Roman"/>
                        </a:rPr>
                        <a:t>　　　                 　　　</a:t>
                      </a:r>
                      <a:r>
                        <a:rPr lang="ja-JP" altLang="en-US" sz="1300" b="1" kern="100" baseline="0" dirty="0">
                          <a:solidFill>
                            <a:srgbClr val="000000"/>
                          </a:solidFill>
                          <a:latin typeface="HGS明朝B" panose="02020800000000000000" pitchFamily="18" charset="-128"/>
                          <a:ea typeface="HGS明朝B" panose="02020800000000000000" pitchFamily="18" charset="-128"/>
                          <a:cs typeface="Times New Roman"/>
                        </a:rPr>
                        <a:t>□</a:t>
                      </a:r>
                      <a:r>
                        <a:rPr lang="ja-JP" altLang="en-US" sz="1100" b="1" kern="100" baseline="0" dirty="0">
                          <a:solidFill>
                            <a:srgbClr val="000000"/>
                          </a:solidFill>
                          <a:latin typeface="HGS明朝B" panose="02020800000000000000" pitchFamily="18" charset="-128"/>
                          <a:ea typeface="HGS明朝B" panose="02020800000000000000" pitchFamily="18" charset="-128"/>
                          <a:cs typeface="Times New Roman"/>
                        </a:rPr>
                        <a:t>受講後振込み払い</a:t>
                      </a:r>
                      <a:r>
                        <a:rPr lang="en-US" altLang="ja-JP" sz="1100" b="1" kern="100" baseline="0" dirty="0">
                          <a:solidFill>
                            <a:srgbClr val="000000"/>
                          </a:solidFill>
                          <a:latin typeface="HGS明朝B" panose="02020800000000000000" pitchFamily="18" charset="-128"/>
                          <a:ea typeface="HGS明朝B" panose="02020800000000000000" pitchFamily="18" charset="-128"/>
                          <a:cs typeface="Times New Roman"/>
                        </a:rPr>
                        <a:t>(</a:t>
                      </a:r>
                      <a:r>
                        <a:rPr lang="ja-JP" altLang="en-US" sz="1100" b="1" kern="100" baseline="0" dirty="0">
                          <a:solidFill>
                            <a:srgbClr val="000000"/>
                          </a:solidFill>
                          <a:latin typeface="HGS明朝B" panose="02020800000000000000" pitchFamily="18" charset="-128"/>
                          <a:ea typeface="HGS明朝B" panose="02020800000000000000" pitchFamily="18" charset="-128"/>
                          <a:cs typeface="Times New Roman"/>
                        </a:rPr>
                        <a:t>請求書発行希望</a:t>
                      </a:r>
                      <a:r>
                        <a:rPr lang="en-US" altLang="ja-JP" sz="1100" b="1" kern="100" baseline="0" dirty="0">
                          <a:solidFill>
                            <a:srgbClr val="000000"/>
                          </a:solidFill>
                          <a:latin typeface="HGS明朝B" panose="02020800000000000000" pitchFamily="18" charset="-128"/>
                          <a:ea typeface="HGS明朝B" panose="02020800000000000000" pitchFamily="18" charset="-128"/>
                          <a:cs typeface="Times New Roman"/>
                        </a:rPr>
                        <a:t>)</a:t>
                      </a:r>
                      <a:r>
                        <a:rPr lang="ja-JP" altLang="en-US" sz="1000" b="1" kern="100" baseline="0" dirty="0">
                          <a:solidFill>
                            <a:srgbClr val="000000"/>
                          </a:solidFill>
                          <a:latin typeface="HGS明朝B" panose="02020800000000000000" pitchFamily="18" charset="-128"/>
                          <a:ea typeface="HGS明朝B" panose="02020800000000000000" pitchFamily="18" charset="-128"/>
                          <a:cs typeface="Times New Roman"/>
                        </a:rPr>
                        <a:t> 　 　　　　</a:t>
                      </a:r>
                      <a:r>
                        <a:rPr lang="ja-JP" altLang="en-US" sz="1300" b="1" kern="100" baseline="0" dirty="0">
                          <a:solidFill>
                            <a:srgbClr val="000000"/>
                          </a:solidFill>
                          <a:latin typeface="HGS明朝B" panose="02020800000000000000" pitchFamily="18" charset="-128"/>
                          <a:ea typeface="HGS明朝B" panose="02020800000000000000" pitchFamily="18" charset="-128"/>
                          <a:cs typeface="Times New Roman"/>
                        </a:rPr>
                        <a:t>□</a:t>
                      </a:r>
                      <a:r>
                        <a:rPr lang="ja-JP" altLang="en-US" sz="1100" b="1" kern="100" baseline="0" dirty="0">
                          <a:solidFill>
                            <a:srgbClr val="000000"/>
                          </a:solidFill>
                          <a:latin typeface="HGS明朝B" panose="02020800000000000000" pitchFamily="18" charset="-128"/>
                          <a:ea typeface="HGS明朝B" panose="02020800000000000000" pitchFamily="18" charset="-128"/>
                          <a:cs typeface="Times New Roman"/>
                        </a:rPr>
                        <a:t>受講当日現金払い</a:t>
                      </a:r>
                      <a:r>
                        <a:rPr lang="ja-JP" altLang="en-US" sz="1100" kern="100" baseline="0" dirty="0">
                          <a:solidFill>
                            <a:srgbClr val="000000"/>
                          </a:solidFill>
                          <a:latin typeface="HGS明朝B" panose="02020800000000000000" pitchFamily="18" charset="-128"/>
                          <a:ea typeface="HGS明朝B" panose="02020800000000000000" pitchFamily="18" charset="-128"/>
                          <a:cs typeface="Times New Roman"/>
                        </a:rPr>
                        <a:t>　　   　</a:t>
                      </a:r>
                      <a:endParaRPr lang="en-US" altLang="ja-JP" sz="1100" b="1" kern="100" baseline="0" dirty="0">
                        <a:solidFill>
                          <a:srgbClr val="000000"/>
                        </a:solidFill>
                        <a:latin typeface="HGS明朝B" panose="02020800000000000000" pitchFamily="18" charset="-128"/>
                        <a:ea typeface="HGS明朝B" panose="02020800000000000000" pitchFamily="18" charset="-128"/>
                        <a:cs typeface="Times New Roman"/>
                      </a:endParaRPr>
                    </a:p>
                    <a:p>
                      <a:pPr marL="0" marR="0" lvl="0" indent="0" algn="just" defTabSz="514350" rtl="0" eaLnBrk="1" fontAlgn="auto" latinLnBrk="0" hangingPunct="1">
                        <a:lnSpc>
                          <a:spcPts val="1200"/>
                        </a:lnSpc>
                        <a:spcBef>
                          <a:spcPts val="0"/>
                        </a:spcBef>
                        <a:spcAft>
                          <a:spcPts val="0"/>
                        </a:spcAft>
                        <a:buClrTx/>
                        <a:buSzTx/>
                        <a:buFontTx/>
                        <a:buNone/>
                        <a:tabLst/>
                        <a:defRPr/>
                      </a:pPr>
                      <a:endParaRPr lang="ja-JP" sz="700" kern="100" baseline="0" dirty="0">
                        <a:solidFill>
                          <a:srgbClr val="000000"/>
                        </a:solidFill>
                        <a:latin typeface="ＭＳ 明朝"/>
                        <a:ea typeface="ＭＳ 明朝"/>
                        <a:cs typeface="Times New Roman"/>
                      </a:endParaRPr>
                    </a:p>
                  </a:txBody>
                  <a:tcPr marL="64546" marR="64546" marT="32273" marB="32273">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lnL w="28575"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03"/>
                  </a:ext>
                </a:extLst>
              </a:tr>
              <a:tr h="322555">
                <a:tc gridSpan="3">
                  <a:txBody>
                    <a:bodyPr/>
                    <a:lstStyle/>
                    <a:p>
                      <a:pPr algn="just">
                        <a:lnSpc>
                          <a:spcPts val="1500"/>
                        </a:lnSpc>
                        <a:spcAft>
                          <a:spcPts val="0"/>
                        </a:spcAft>
                      </a:pPr>
                      <a:r>
                        <a:rPr lang="ja-JP" altLang="en-US" sz="1000" b="1" kern="100" baseline="0" dirty="0">
                          <a:solidFill>
                            <a:srgbClr val="000000"/>
                          </a:solidFill>
                          <a:latin typeface="HGS明朝B" panose="02020800000000000000" pitchFamily="18" charset="-128"/>
                          <a:ea typeface="HGS明朝B" panose="02020800000000000000" pitchFamily="18" charset="-128"/>
                          <a:cs typeface="Times New Roman"/>
                        </a:rPr>
                        <a:t>受講者</a:t>
                      </a:r>
                      <a:endParaRPr lang="ja-JP" sz="1000" b="1" kern="100" baseline="0" dirty="0">
                        <a:solidFill>
                          <a:srgbClr val="000000"/>
                        </a:solidFill>
                        <a:latin typeface="HGS明朝B" panose="02020800000000000000" pitchFamily="18" charset="-128"/>
                        <a:ea typeface="HGS明朝B" panose="02020800000000000000" pitchFamily="18" charset="-128"/>
                        <a:cs typeface="Times New Roman"/>
                      </a:endParaRPr>
                    </a:p>
                  </a:txBody>
                  <a:tcPr marL="64546" marR="64546" marT="32273" marB="32273"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lnL w="28575"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04"/>
                  </a:ext>
                </a:extLst>
              </a:tr>
              <a:tr h="275948">
                <a:tc>
                  <a:txBody>
                    <a:bodyPr/>
                    <a:lstStyle/>
                    <a:p>
                      <a:pPr algn="ctr">
                        <a:lnSpc>
                          <a:spcPts val="1500"/>
                        </a:lnSpc>
                        <a:spcAft>
                          <a:spcPts val="0"/>
                        </a:spcAft>
                      </a:pPr>
                      <a:r>
                        <a:rPr lang="ja-JP" altLang="en-US" sz="1100" kern="100" baseline="0" dirty="0">
                          <a:solidFill>
                            <a:srgbClr val="000000"/>
                          </a:solidFill>
                          <a:latin typeface="HGP創英ﾌﾟﾚｾﾞﾝｽEB" pitchFamily="18" charset="-128"/>
                          <a:ea typeface="HGP創英ﾌﾟﾚｾﾞﾝｽEB" pitchFamily="18" charset="-128"/>
                          <a:cs typeface="Times New Roman"/>
                        </a:rPr>
                        <a:t>所属・役職名</a:t>
                      </a:r>
                      <a:endParaRPr lang="ja-JP" altLang="ja-JP" sz="1100" kern="100" baseline="0" dirty="0">
                        <a:solidFill>
                          <a:srgbClr val="000000"/>
                        </a:solidFill>
                        <a:latin typeface="HGP創英ﾌﾟﾚｾﾞﾝｽEB" pitchFamily="18" charset="-128"/>
                        <a:ea typeface="HGP創英ﾌﾟﾚｾﾞﾝｽEB" pitchFamily="18" charset="-128"/>
                        <a:cs typeface="Times New Roman"/>
                      </a:endParaRPr>
                    </a:p>
                  </a:txBody>
                  <a:tcPr marL="36755" marR="36755" marT="4482" marB="0" anchor="ct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gridSpan="2">
                  <a:txBody>
                    <a:bodyPr/>
                    <a:lstStyle/>
                    <a:p>
                      <a:pPr algn="ctr">
                        <a:lnSpc>
                          <a:spcPts val="1500"/>
                        </a:lnSpc>
                        <a:spcAft>
                          <a:spcPts val="0"/>
                        </a:spcAft>
                      </a:pPr>
                      <a:r>
                        <a:rPr lang="ja-JP" altLang="en-US" sz="1100" kern="100" baseline="0" dirty="0">
                          <a:solidFill>
                            <a:srgbClr val="000000"/>
                          </a:solidFill>
                          <a:latin typeface="HGP創英ﾌﾟﾚｾﾞﾝｽEB" pitchFamily="18" charset="-128"/>
                          <a:ea typeface="HGP創英ﾌﾟﾚｾﾞﾝｽEB" pitchFamily="18" charset="-128"/>
                          <a:cs typeface="Times New Roman"/>
                        </a:rPr>
                        <a:t>氏　名</a:t>
                      </a:r>
                      <a:endParaRPr lang="ja-JP" altLang="ja-JP" sz="1100" kern="100" baseline="0" dirty="0">
                        <a:solidFill>
                          <a:srgbClr val="000000"/>
                        </a:solidFill>
                        <a:latin typeface="HGP創英ﾌﾟﾚｾﾞﾝｽEB" pitchFamily="18" charset="-128"/>
                        <a:ea typeface="HGP創英ﾌﾟﾚｾﾞﾝｽEB" pitchFamily="18" charset="-128"/>
                        <a:cs typeface="Times New Roman"/>
                      </a:endParaRPr>
                    </a:p>
                  </a:txBody>
                  <a:tcPr marL="36755" marR="36755" marT="4482" marB="0" anchor="ct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lang="ja-JP" altLang="ja-JP" sz="1100" kern="100" baseline="0" dirty="0">
                          <a:solidFill>
                            <a:srgbClr val="000000"/>
                          </a:solidFill>
                          <a:latin typeface="HGP創英ﾌﾟﾚｾﾞﾝｽEB" pitchFamily="18" charset="-128"/>
                          <a:ea typeface="HGP創英ﾌﾟﾚｾﾞﾝｽEB" pitchFamily="18" charset="-128"/>
                          <a:cs typeface="Times New Roman"/>
                        </a:rPr>
                        <a:t>受講者お名前</a:t>
                      </a:r>
                    </a:p>
                    <a:p>
                      <a:pPr marL="0" marR="0" lvl="0" indent="0" algn="l" defTabSz="514350" rtl="0" eaLnBrk="1" fontAlgn="auto" latinLnBrk="0" hangingPunct="1">
                        <a:lnSpc>
                          <a:spcPct val="100000"/>
                        </a:lnSpc>
                        <a:spcBef>
                          <a:spcPts val="0"/>
                        </a:spcBef>
                        <a:spcAft>
                          <a:spcPts val="0"/>
                        </a:spcAft>
                        <a:buClrTx/>
                        <a:buSzTx/>
                        <a:buFontTx/>
                        <a:buNone/>
                        <a:tabLst/>
                        <a:defRPr/>
                      </a:pPr>
                      <a:endParaRPr lang="ja-JP" altLang="ja-JP" sz="1050" kern="100" baseline="0" dirty="0">
                        <a:solidFill>
                          <a:srgbClr val="000000"/>
                        </a:solidFill>
                        <a:latin typeface="HGP創英ﾌﾟﾚｾﾞﾝｽEB" pitchFamily="18" charset="-128"/>
                        <a:ea typeface="HGP創英ﾌﾟﾚｾﾞﾝｽEB" pitchFamily="18" charset="-128"/>
                        <a:cs typeface="Times New Roman"/>
                      </a:endParaRPr>
                    </a:p>
                  </a:txBody>
                  <a:tcPr marL="36755" marR="36755" marT="4482" marB="0" anchor="ctr">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96000">
                <a:tc>
                  <a:txBody>
                    <a:bodyPr/>
                    <a:lstStyle/>
                    <a:p>
                      <a:pPr algn="ctr">
                        <a:lnSpc>
                          <a:spcPts val="1800"/>
                        </a:lnSpc>
                        <a:spcAft>
                          <a:spcPts val="0"/>
                        </a:spcAft>
                      </a:pPr>
                      <a:endParaRPr lang="ja-JP" altLang="ja-JP" sz="1100" kern="100" baseline="0" dirty="0">
                        <a:solidFill>
                          <a:srgbClr val="000000"/>
                        </a:solidFill>
                        <a:latin typeface="HGP創英ﾌﾟﾚｾﾞﾝｽEB" pitchFamily="18" charset="-128"/>
                        <a:ea typeface="HGP創英ﾌﾟﾚｾﾞﾝｽEB" pitchFamily="18" charset="-128"/>
                        <a:cs typeface="Times New Roman"/>
                      </a:endParaRPr>
                    </a:p>
                  </a:txBody>
                  <a:tcPr marL="36755" marR="36755" marT="4482" marB="0" anchor="ct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gridSpan="2">
                  <a:txBody>
                    <a:bodyPr/>
                    <a:lstStyle/>
                    <a:p>
                      <a:pPr algn="ctr">
                        <a:lnSpc>
                          <a:spcPts val="1800"/>
                        </a:lnSpc>
                        <a:spcAft>
                          <a:spcPts val="0"/>
                        </a:spcAft>
                      </a:pPr>
                      <a:endParaRPr lang="ja-JP" altLang="ja-JP" sz="1100" kern="100" baseline="0" dirty="0">
                        <a:solidFill>
                          <a:srgbClr val="000000"/>
                        </a:solidFill>
                        <a:latin typeface="HGP創英ﾌﾟﾚｾﾞﾝｽEB" pitchFamily="18" charset="-128"/>
                        <a:ea typeface="HGP創英ﾌﾟﾚｾﾞﾝｽEB" pitchFamily="18" charset="-128"/>
                        <a:cs typeface="Times New Roman"/>
                      </a:endParaRPr>
                    </a:p>
                  </a:txBody>
                  <a:tcPr marL="36755" marR="36755" marT="4482" marB="0" anchor="ct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044704756"/>
                  </a:ext>
                </a:extLst>
              </a:tr>
              <a:tr h="396000">
                <a:tc>
                  <a:txBody>
                    <a:bodyPr/>
                    <a:lstStyle/>
                    <a:p>
                      <a:pPr algn="ctr">
                        <a:lnSpc>
                          <a:spcPts val="1800"/>
                        </a:lnSpc>
                        <a:spcAft>
                          <a:spcPts val="0"/>
                        </a:spcAft>
                      </a:pPr>
                      <a:endParaRPr lang="ja-JP" altLang="ja-JP" sz="1100" kern="100" baseline="0" dirty="0">
                        <a:solidFill>
                          <a:srgbClr val="000000"/>
                        </a:solidFill>
                        <a:latin typeface="HGP創英ﾌﾟﾚｾﾞﾝｽEB" pitchFamily="18" charset="-128"/>
                        <a:ea typeface="HGP創英ﾌﾟﾚｾﾞﾝｽEB" pitchFamily="18" charset="-128"/>
                        <a:cs typeface="Times New Roman"/>
                      </a:endParaRPr>
                    </a:p>
                  </a:txBody>
                  <a:tcPr marL="36755" marR="36755" marT="4482" marB="0" anchor="ct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gridSpan="2">
                  <a:txBody>
                    <a:bodyPr/>
                    <a:lstStyle/>
                    <a:p>
                      <a:pPr algn="ctr">
                        <a:lnSpc>
                          <a:spcPts val="1800"/>
                        </a:lnSpc>
                        <a:spcAft>
                          <a:spcPts val="0"/>
                        </a:spcAft>
                      </a:pPr>
                      <a:endParaRPr lang="ja-JP" altLang="ja-JP" sz="1100" kern="100" baseline="0" dirty="0">
                        <a:solidFill>
                          <a:srgbClr val="000000"/>
                        </a:solidFill>
                        <a:latin typeface="HGP創英ﾌﾟﾚｾﾞﾝｽEB" pitchFamily="18" charset="-128"/>
                        <a:ea typeface="HGP創英ﾌﾟﾚｾﾞﾝｽEB" pitchFamily="18" charset="-128"/>
                        <a:cs typeface="Times New Roman"/>
                      </a:endParaRPr>
                    </a:p>
                  </a:txBody>
                  <a:tcPr marL="36755" marR="36755" marT="4482" marB="0" anchor="ct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119795967"/>
                  </a:ext>
                </a:extLst>
              </a:tr>
              <a:tr h="396000">
                <a:tc>
                  <a:txBody>
                    <a:bodyPr/>
                    <a:lstStyle/>
                    <a:p>
                      <a:pPr algn="ctr">
                        <a:lnSpc>
                          <a:spcPts val="1800"/>
                        </a:lnSpc>
                        <a:spcAft>
                          <a:spcPts val="0"/>
                        </a:spcAft>
                      </a:pPr>
                      <a:endParaRPr lang="ja-JP" altLang="ja-JP" sz="1100" kern="100" baseline="0" dirty="0">
                        <a:solidFill>
                          <a:srgbClr val="000000"/>
                        </a:solidFill>
                        <a:latin typeface="HGP創英ﾌﾟﾚｾﾞﾝｽEB" pitchFamily="18" charset="-128"/>
                        <a:ea typeface="HGP創英ﾌﾟﾚｾﾞﾝｽEB" pitchFamily="18" charset="-128"/>
                        <a:cs typeface="Times New Roman"/>
                      </a:endParaRPr>
                    </a:p>
                  </a:txBody>
                  <a:tcPr marL="36755" marR="36755" marT="4482" marB="0" anchor="ct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gridSpan="2">
                  <a:txBody>
                    <a:bodyPr/>
                    <a:lstStyle/>
                    <a:p>
                      <a:pPr algn="ctr">
                        <a:lnSpc>
                          <a:spcPts val="1800"/>
                        </a:lnSpc>
                        <a:spcAft>
                          <a:spcPts val="0"/>
                        </a:spcAft>
                      </a:pPr>
                      <a:endParaRPr lang="ja-JP" altLang="ja-JP" sz="1100" kern="100" baseline="0" dirty="0">
                        <a:solidFill>
                          <a:srgbClr val="000000"/>
                        </a:solidFill>
                        <a:latin typeface="HGP創英ﾌﾟﾚｾﾞﾝｽEB" pitchFamily="18" charset="-128"/>
                        <a:ea typeface="HGP創英ﾌﾟﾚｾﾞﾝｽEB" pitchFamily="18" charset="-128"/>
                        <a:cs typeface="Times New Roman"/>
                      </a:endParaRPr>
                    </a:p>
                  </a:txBody>
                  <a:tcPr marL="36755" marR="36755" marT="4482" marB="0" anchor="ct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515105633"/>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005888949"/>
              </p:ext>
            </p:extLst>
          </p:nvPr>
        </p:nvGraphicFramePr>
        <p:xfrm>
          <a:off x="102699" y="133193"/>
          <a:ext cx="6566662" cy="2880320"/>
        </p:xfrm>
        <a:graphic>
          <a:graphicData uri="http://schemas.openxmlformats.org/drawingml/2006/table">
            <a:tbl>
              <a:tblPr/>
              <a:tblGrid>
                <a:gridCol w="6566662">
                  <a:extLst>
                    <a:ext uri="{9D8B030D-6E8A-4147-A177-3AD203B41FA5}">
                      <a16:colId xmlns:a16="http://schemas.microsoft.com/office/drawing/2014/main" val="20000"/>
                    </a:ext>
                  </a:extLst>
                </a:gridCol>
              </a:tblGrid>
              <a:tr h="201817">
                <a:tc>
                  <a:txBody>
                    <a:bodyPr/>
                    <a:lstStyle/>
                    <a:p>
                      <a:pPr algn="ctr">
                        <a:spcAft>
                          <a:spcPts val="0"/>
                        </a:spcAft>
                      </a:pPr>
                      <a:r>
                        <a:rPr lang="ja-JP" altLang="en-US" sz="1300" b="0" kern="100" dirty="0">
                          <a:solidFill>
                            <a:srgbClr val="FFFFFF"/>
                          </a:solidFill>
                          <a:latin typeface="ＭＳ 明朝"/>
                          <a:ea typeface="HG創英角ｺﾞｼｯｸUB"/>
                          <a:cs typeface="Times New Roman"/>
                        </a:rPr>
                        <a:t>研　修　内　容</a:t>
                      </a:r>
                      <a:endParaRPr lang="ja-JP" sz="1300" b="0" kern="100" dirty="0">
                        <a:latin typeface="ＭＳ 明朝"/>
                        <a:cs typeface="Times New Roman"/>
                      </a:endParaRPr>
                    </a:p>
                  </a:txBody>
                  <a:tcPr marL="45830" marR="45830"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678503">
                <a:tc>
                  <a:txBody>
                    <a:bodyPr/>
                    <a:lstStyle/>
                    <a:p>
                      <a:r>
                        <a:rPr kumimoji="1" lang="ja-JP" altLang="en-US" sz="1400" kern="1200" baseline="0" dirty="0">
                          <a:solidFill>
                            <a:schemeClr val="tx1"/>
                          </a:solidFill>
                          <a:latin typeface="+mn-lt"/>
                          <a:ea typeface="+mn-ea"/>
                          <a:cs typeface="+mn-cs"/>
                        </a:rPr>
                        <a:t>　</a:t>
                      </a:r>
                      <a:endParaRPr kumimoji="1" lang="en-US" altLang="ja-JP" sz="1400" b="1" kern="1200" dirty="0">
                        <a:solidFill>
                          <a:srgbClr val="040404"/>
                        </a:solidFill>
                        <a:latin typeface="+mn-lt"/>
                        <a:ea typeface="+mn-ea"/>
                        <a:cs typeface="+mn-cs"/>
                      </a:endParaRPr>
                    </a:p>
                  </a:txBody>
                  <a:tcPr marL="45830" marR="45830" marT="0" marB="0">
                    <a:lnL w="19050" cap="flat" cmpd="sng" algn="ctr">
                      <a:solidFill>
                        <a:srgbClr val="92CDDC"/>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810425598"/>
              </p:ext>
            </p:extLst>
          </p:nvPr>
        </p:nvGraphicFramePr>
        <p:xfrm>
          <a:off x="2852936" y="7452320"/>
          <a:ext cx="3827371" cy="1584175"/>
        </p:xfrm>
        <a:graphic>
          <a:graphicData uri="http://schemas.openxmlformats.org/drawingml/2006/table">
            <a:tbl>
              <a:tblPr firstRow="1" bandRow="1">
                <a:tableStyleId>{912C8C85-51F0-491E-9774-3900AFEF0FD7}</a:tableStyleId>
              </a:tblPr>
              <a:tblGrid>
                <a:gridCol w="1817319">
                  <a:extLst>
                    <a:ext uri="{9D8B030D-6E8A-4147-A177-3AD203B41FA5}">
                      <a16:colId xmlns:a16="http://schemas.microsoft.com/office/drawing/2014/main" val="20000"/>
                    </a:ext>
                  </a:extLst>
                </a:gridCol>
                <a:gridCol w="2010052">
                  <a:extLst>
                    <a:ext uri="{9D8B030D-6E8A-4147-A177-3AD203B41FA5}">
                      <a16:colId xmlns:a16="http://schemas.microsoft.com/office/drawing/2014/main" val="20001"/>
                    </a:ext>
                  </a:extLst>
                </a:gridCol>
              </a:tblGrid>
              <a:tr h="29715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ja-JP" altLang="en-US" sz="1100" b="0" u="none" strike="noStrike" cap="none" normalizeH="0" baseline="0" dirty="0">
                          <a:ln>
                            <a:noFill/>
                          </a:ln>
                          <a:effectLst/>
                          <a:latin typeface="HGP創英ﾌﾟﾚｾﾞﾝｽEB" pitchFamily="18" charset="-128"/>
                          <a:ea typeface="HGP創英ﾌﾟﾚｾﾞﾝｽEB" pitchFamily="18" charset="-128"/>
                        </a:rPr>
                        <a:t>協　　　会　　　受　　　付　　欄</a:t>
                      </a:r>
                      <a:endParaRPr kumimoji="0" lang="en-US" altLang="ja-JP"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hMerge="1">
                  <a:txBody>
                    <a:bodyPr/>
                    <a:lstStyle/>
                    <a:p>
                      <a:endParaRPr kumimoji="1" lang="ja-JP" altLang="en-US" dirty="0"/>
                    </a:p>
                  </a:txBody>
                  <a:tcPr/>
                </a:tc>
                <a:extLst>
                  <a:ext uri="{0D108BD9-81ED-4DB2-BD59-A6C34878D82A}">
                    <a16:rowId xmlns:a16="http://schemas.microsoft.com/office/drawing/2014/main" val="10000"/>
                  </a:ext>
                </a:extLst>
              </a:tr>
              <a:tr h="12870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ja-JP" altLang="en-US" sz="1100" baseline="0" dirty="0">
                          <a:solidFill>
                            <a:srgbClr val="000000"/>
                          </a:solidFill>
                          <a:latin typeface="ＭＳ 明朝" panose="02020609040205080304" pitchFamily="17" charset="-128"/>
                          <a:ea typeface="ＭＳ 明朝" panose="02020609040205080304" pitchFamily="17" charset="-128"/>
                        </a:rPr>
                        <a:t>お申込みのＦＡＸ受領後、３営業日内に当協会から返信いたします。</a:t>
                      </a:r>
                      <a:endParaRPr kumimoji="0" lang="en-US" altLang="ja-JP" sz="1100" baseline="0" dirty="0">
                        <a:solidFill>
                          <a:srgbClr val="000000"/>
                        </a:solidFill>
                        <a:latin typeface="ＭＳ 明朝" panose="02020609040205080304" pitchFamily="17" charset="-128"/>
                        <a:ea typeface="ＭＳ 明朝" panose="02020609040205080304" pitchFamily="17"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ja-JP" altLang="en-US" sz="1100" baseline="0" dirty="0">
                          <a:solidFill>
                            <a:srgbClr val="000000"/>
                          </a:solidFill>
                          <a:latin typeface="ＭＳ 明朝" panose="02020609040205080304" pitchFamily="17" charset="-128"/>
                          <a:ea typeface="ＭＳ 明朝" panose="02020609040205080304" pitchFamily="17" charset="-128"/>
                        </a:rPr>
                        <a:t>返信がない場合は、お手数ですが当協会までご連絡下さい</a:t>
                      </a:r>
                      <a:r>
                        <a:rPr kumimoji="0" lang="ja-JP" altLang="en-US" sz="1000" baseline="0" dirty="0">
                          <a:solidFill>
                            <a:srgbClr val="000000"/>
                          </a:solidFill>
                          <a:latin typeface="HGP創英ﾌﾟﾚｾﾞﾝｽEB" pitchFamily="18" charset="-128"/>
                          <a:ea typeface="HGP創英ﾌﾟﾚｾﾞﾝｽEB" pitchFamily="18" charset="-128"/>
                        </a:rPr>
                        <a:t>。</a:t>
                      </a:r>
                      <a:endParaRPr kumimoji="1" lang="ja-JP" altLang="en-US" sz="1000" baseline="0" dirty="0">
                        <a:solidFill>
                          <a:srgbClr val="000000"/>
                        </a:solidFill>
                        <a:latin typeface="HGP創英ﾌﾟﾚｾﾞﾝｽEB" pitchFamily="18" charset="-128"/>
                        <a:ea typeface="HGP創英ﾌﾟﾚｾﾞﾝｽEB" pitchFamily="18" charset="-128"/>
                      </a:endParaRPr>
                    </a:p>
                  </a:txBody>
                  <a:tcPr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baseline="0" dirty="0">
                        <a:solidFill>
                          <a:srgbClr val="000000"/>
                        </a:solidFill>
                        <a:latin typeface="HGP創英ﾌﾟﾚｾﾞﾝｽEB" pitchFamily="18" charset="-128"/>
                        <a:ea typeface="HGP創英ﾌﾟﾚｾﾞﾝｽEB" pitchFamily="18" charset="-128"/>
                      </a:endParaRPr>
                    </a:p>
                  </a:txBody>
                  <a:tcP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11" name="角丸四角形 10"/>
          <p:cNvSpPr/>
          <p:nvPr/>
        </p:nvSpPr>
        <p:spPr bwMode="auto">
          <a:xfrm>
            <a:off x="143330" y="7452320"/>
            <a:ext cx="2534213" cy="1558487"/>
          </a:xfrm>
          <a:prstGeom prst="roundRect">
            <a:avLst>
              <a:gd name="adj" fmla="val 14673"/>
            </a:avLst>
          </a:prstGeom>
          <a:solidFill>
            <a:schemeClr val="bg1"/>
          </a:solidFill>
          <a:ln w="92075" cap="flat" cmpd="tri"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dirty="0">
                <a:ln>
                  <a:noFill/>
                </a:ln>
                <a:solidFill>
                  <a:srgbClr val="000000"/>
                </a:solidFill>
                <a:effectLst/>
                <a:latin typeface="HGP創英ﾌﾟﾚｾﾞﾝｽEB" pitchFamily="18" charset="-128"/>
                <a:ea typeface="HGP創英ﾌﾟﾚｾﾞﾝｽEB" pitchFamily="18" charset="-128"/>
              </a:rPr>
              <a:t>【</a:t>
            </a:r>
            <a:r>
              <a:rPr kumimoji="0" lang="ja-JP" altLang="en-US" sz="1600" b="0" i="0" u="none" strike="noStrike" cap="none" normalizeH="0" baseline="0" dirty="0">
                <a:ln>
                  <a:noFill/>
                </a:ln>
                <a:solidFill>
                  <a:srgbClr val="000000"/>
                </a:solidFill>
                <a:effectLst/>
                <a:latin typeface="HGP創英ﾌﾟﾚｾﾞﾝｽEB" pitchFamily="18" charset="-128"/>
                <a:ea typeface="HGP創英ﾌﾟﾚｾﾞﾝｽEB" pitchFamily="18" charset="-128"/>
              </a:rPr>
              <a:t>お申込み先</a:t>
            </a:r>
            <a:r>
              <a:rPr kumimoji="0" lang="en-US" altLang="ja-JP" sz="1600" b="0" i="0" u="none" strike="noStrike" cap="none" normalizeH="0" baseline="0" dirty="0">
                <a:ln>
                  <a:noFill/>
                </a:ln>
                <a:solidFill>
                  <a:srgbClr val="000000"/>
                </a:solidFill>
                <a:effectLst/>
                <a:latin typeface="HGP創英ﾌﾟﾚｾﾞﾝｽEB" pitchFamily="18" charset="-128"/>
                <a:ea typeface="HGP創英ﾌﾟﾚｾﾞﾝｽEB" pitchFamily="18" charset="-128"/>
              </a:rPr>
              <a:t>】</a:t>
            </a: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1600" dirty="0">
                <a:solidFill>
                  <a:srgbClr val="000000"/>
                </a:solidFill>
                <a:latin typeface="HGP創英ﾌﾟﾚｾﾞﾝｽEB" pitchFamily="18" charset="-128"/>
                <a:ea typeface="HGP創英ﾌﾟﾚｾﾞﾝｽEB" pitchFamily="18" charset="-128"/>
              </a:rPr>
              <a:t>福井県経営者協会</a:t>
            </a:r>
            <a:endParaRPr kumimoji="0" lang="en-US" altLang="ja-JP" sz="1600" dirty="0">
              <a:solidFill>
                <a:srgbClr val="000000"/>
              </a:solidFill>
              <a:latin typeface="HGP創英ﾌﾟﾚｾﾞﾝｽEB" pitchFamily="18" charset="-128"/>
              <a:ea typeface="HGP創英ﾌﾟﾚｾﾞﾝｽEB" pitchFamily="18"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altLang="ja-JP" sz="1600" dirty="0">
              <a:solidFill>
                <a:srgbClr val="000000"/>
              </a:solidFill>
              <a:latin typeface="HGP創英ﾌﾟﾚｾﾞﾝｽEB" pitchFamily="18" charset="-128"/>
              <a:ea typeface="HGP創英ﾌﾟﾚｾﾞﾝｽEB" pitchFamily="18"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1600" b="1" dirty="0">
                <a:solidFill>
                  <a:srgbClr val="000000"/>
                </a:solidFill>
                <a:latin typeface="HGP創英ﾌﾟﾚｾﾞﾝｽEB" pitchFamily="18" charset="-128"/>
                <a:ea typeface="HGP創英ﾌﾟﾚｾﾞﾝｽEB" pitchFamily="18" charset="-128"/>
              </a:rPr>
              <a:t>ＦＡＸ　</a:t>
            </a:r>
            <a:r>
              <a:rPr kumimoji="0" lang="en-US" altLang="ja-JP" sz="1600" b="1" dirty="0">
                <a:solidFill>
                  <a:srgbClr val="000000"/>
                </a:solidFill>
                <a:latin typeface="HGP創英ﾌﾟﾚｾﾞﾝｽEB" pitchFamily="18" charset="-128"/>
                <a:ea typeface="HGP創英ﾌﾟﾚｾﾞﾝｽEB" pitchFamily="18" charset="-128"/>
              </a:rPr>
              <a:t>0776-63-6202</a:t>
            </a:r>
            <a:endParaRPr kumimoji="0" lang="ja-JP" altLang="en-US" sz="1600" b="1" i="0" u="none" strike="noStrike" cap="none" normalizeH="0" baseline="0" dirty="0">
              <a:ln>
                <a:noFill/>
              </a:ln>
              <a:solidFill>
                <a:srgbClr val="000000"/>
              </a:solidFill>
              <a:effectLst/>
              <a:latin typeface="HGP創英ﾌﾟﾚｾﾞﾝｽEB" pitchFamily="18" charset="-128"/>
              <a:ea typeface="HGP創英ﾌﾟﾚｾﾞﾝｽEB" pitchFamily="18" charset="-128"/>
            </a:endParaRPr>
          </a:p>
        </p:txBody>
      </p:sp>
      <p:sp>
        <p:nvSpPr>
          <p:cNvPr id="12" name="正方形/長方形 11"/>
          <p:cNvSpPr/>
          <p:nvPr/>
        </p:nvSpPr>
        <p:spPr>
          <a:xfrm>
            <a:off x="95885" y="3237591"/>
            <a:ext cx="6584422" cy="326289"/>
          </a:xfrm>
          <a:prstGeom prst="rect">
            <a:avLst/>
          </a:prstGeom>
          <a:solidFill>
            <a:schemeClr val="bg1"/>
          </a:solidFill>
          <a:ln w="50800" cmpd="tri">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rgbClr val="000000"/>
                </a:solidFill>
              </a:rPr>
              <a:t>　</a:t>
            </a:r>
            <a:r>
              <a:rPr lang="ja-JP" altLang="en-US" sz="1600" b="1" dirty="0">
                <a:solidFill>
                  <a:srgbClr val="000000"/>
                </a:solidFill>
              </a:rPr>
              <a:t>受講申込書     </a:t>
            </a:r>
            <a:r>
              <a:rPr lang="ja-JP" altLang="en-US" sz="1400" b="1" dirty="0">
                <a:solidFill>
                  <a:srgbClr val="000000"/>
                </a:solidFill>
              </a:rPr>
              <a:t>下記に記入し</a:t>
            </a:r>
            <a:r>
              <a:rPr lang="en-US" altLang="ja-JP" sz="1400" b="1" dirty="0">
                <a:solidFill>
                  <a:srgbClr val="000000"/>
                </a:solidFill>
              </a:rPr>
              <a:t>FAX</a:t>
            </a:r>
            <a:r>
              <a:rPr lang="ja-JP" altLang="en-US" sz="1400" b="1" dirty="0">
                <a:solidFill>
                  <a:srgbClr val="000000"/>
                </a:solidFill>
              </a:rPr>
              <a:t>でお送りください    </a:t>
            </a:r>
            <a:r>
              <a:rPr lang="ja-JP" altLang="en-US" sz="1600" b="1" dirty="0">
                <a:solidFill>
                  <a:srgbClr val="FF0000"/>
                </a:solidFill>
              </a:rPr>
              <a:t>申込締切日５月１０日（水）</a:t>
            </a:r>
            <a:endParaRPr kumimoji="1" lang="ja-JP" altLang="en-US" sz="1600" b="1" dirty="0">
              <a:solidFill>
                <a:srgbClr val="FF0000"/>
              </a:solidFill>
            </a:endParaRPr>
          </a:p>
        </p:txBody>
      </p:sp>
      <p:sp>
        <p:nvSpPr>
          <p:cNvPr id="3" name="正方形/長方形 2">
            <a:extLst>
              <a:ext uri="{FF2B5EF4-FFF2-40B4-BE49-F238E27FC236}">
                <a16:creationId xmlns:a16="http://schemas.microsoft.com/office/drawing/2014/main" id="{C4A809EE-CA1E-1B79-7107-1EAAFD3ED20D}"/>
              </a:ext>
            </a:extLst>
          </p:cNvPr>
          <p:cNvSpPr/>
          <p:nvPr/>
        </p:nvSpPr>
        <p:spPr>
          <a:xfrm>
            <a:off x="-315416" y="313386"/>
            <a:ext cx="4248471" cy="2592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nSpc>
                <a:spcPts val="1900"/>
              </a:lnSpc>
            </a:pPr>
            <a:r>
              <a:rPr kumimoji="1" lang="en-US" altLang="ja-JP" sz="1600" b="1" kern="1200" baseline="0" dirty="0">
                <a:solidFill>
                  <a:schemeClr val="tx1"/>
                </a:solidFill>
                <a:latin typeface="+mn-lt"/>
                <a:ea typeface="+mn-ea"/>
                <a:cs typeface="+mn-cs"/>
              </a:rPr>
              <a:t>1</a:t>
            </a:r>
            <a:r>
              <a:rPr kumimoji="1" lang="ja-JP" altLang="en-US" sz="1600" b="1" kern="1200" baseline="0" dirty="0">
                <a:solidFill>
                  <a:schemeClr val="tx1"/>
                </a:solidFill>
                <a:latin typeface="+mn-lt"/>
                <a:ea typeface="+mn-ea"/>
                <a:cs typeface="+mn-cs"/>
              </a:rPr>
              <a:t>．管理者に期待される責務と役割</a:t>
            </a:r>
            <a:endParaRPr kumimoji="1" lang="en-US" altLang="ja-JP" sz="1600" b="1" kern="1200" baseline="0" dirty="0">
              <a:solidFill>
                <a:schemeClr val="tx1"/>
              </a:solidFill>
              <a:latin typeface="+mn-lt"/>
              <a:ea typeface="+mn-ea"/>
              <a:cs typeface="+mn-cs"/>
            </a:endParaRPr>
          </a:p>
          <a:p>
            <a:pPr lvl="1">
              <a:lnSpc>
                <a:spcPts val="1900"/>
              </a:lnSpc>
            </a:pPr>
            <a:r>
              <a:rPr kumimoji="1" lang="ja-JP" altLang="en-US" sz="1400" kern="1200" baseline="0" dirty="0">
                <a:solidFill>
                  <a:schemeClr val="tx1"/>
                </a:solidFill>
                <a:latin typeface="+mn-lt"/>
                <a:ea typeface="+mn-ea"/>
                <a:cs typeface="+mn-cs"/>
              </a:rPr>
              <a:t>　　</a:t>
            </a:r>
            <a:r>
              <a:rPr kumimoji="1" lang="ja-JP" altLang="en-US" sz="1300" kern="1200" baseline="0" dirty="0">
                <a:solidFill>
                  <a:schemeClr val="tx1"/>
                </a:solidFill>
                <a:latin typeface="+mn-lt"/>
                <a:ea typeface="+mn-ea"/>
                <a:cs typeface="+mn-cs"/>
              </a:rPr>
              <a:t>・管理職に必須の心得と新しいスキル</a:t>
            </a:r>
            <a:endParaRPr kumimoji="1" lang="en-US" altLang="ja-JP" sz="1300" kern="1200" baseline="0" dirty="0">
              <a:solidFill>
                <a:schemeClr val="tx1"/>
              </a:solidFill>
              <a:latin typeface="+mn-lt"/>
              <a:ea typeface="+mn-ea"/>
              <a:cs typeface="+mn-cs"/>
            </a:endParaRPr>
          </a:p>
          <a:p>
            <a:pPr lvl="1">
              <a:lnSpc>
                <a:spcPts val="1900"/>
              </a:lnSpc>
            </a:pPr>
            <a:r>
              <a:rPr kumimoji="1" lang="ja-JP" altLang="en-US" sz="1300" kern="1200" baseline="0" dirty="0">
                <a:solidFill>
                  <a:schemeClr val="tx1"/>
                </a:solidFill>
                <a:latin typeface="+mn-lt"/>
                <a:ea typeface="+mn-ea"/>
                <a:cs typeface="+mn-cs"/>
              </a:rPr>
              <a:t>　　・期待の新任管理職がなぜつまずくのか</a:t>
            </a:r>
          </a:p>
          <a:p>
            <a:pPr marL="257175" lvl="1" algn="l" defTabSz="514350" rtl="0" eaLnBrk="1" latinLnBrk="0" hangingPunct="1">
              <a:lnSpc>
                <a:spcPts val="1900"/>
              </a:lnSpc>
            </a:pPr>
            <a:r>
              <a:rPr kumimoji="1" lang="ja-JP" altLang="en-US" sz="1600" b="1" kern="1200" baseline="0" dirty="0">
                <a:solidFill>
                  <a:schemeClr val="tx1"/>
                </a:solidFill>
                <a:latin typeface="+mn-lt"/>
                <a:ea typeface="+mn-ea"/>
                <a:cs typeface="+mn-cs"/>
              </a:rPr>
              <a:t>　 </a:t>
            </a:r>
            <a:r>
              <a:rPr kumimoji="1" lang="en-US" altLang="ja-JP" sz="1600" b="1" kern="1200" baseline="0" dirty="0">
                <a:solidFill>
                  <a:schemeClr val="tx1"/>
                </a:solidFill>
                <a:latin typeface="+mn-lt"/>
                <a:ea typeface="+mn-ea"/>
                <a:cs typeface="+mn-cs"/>
              </a:rPr>
              <a:t>2. </a:t>
            </a:r>
            <a:r>
              <a:rPr kumimoji="1" lang="ja-JP" altLang="en-US" sz="1600" b="1" kern="1200" baseline="0" dirty="0">
                <a:solidFill>
                  <a:schemeClr val="tx1"/>
                </a:solidFill>
                <a:latin typeface="+mn-lt"/>
                <a:ea typeface="+mn-ea"/>
                <a:cs typeface="+mn-cs"/>
              </a:rPr>
              <a:t>管理者のリーダーシップ</a:t>
            </a:r>
          </a:p>
          <a:p>
            <a:pPr marL="514350" lvl="2" algn="l" defTabSz="514350" rtl="0" eaLnBrk="1" latinLnBrk="0" hangingPunct="1">
              <a:lnSpc>
                <a:spcPts val="2000"/>
              </a:lnSpc>
            </a:pPr>
            <a:r>
              <a:rPr kumimoji="1" lang="ja-JP" altLang="en-US" sz="1400" kern="1200" baseline="0" dirty="0">
                <a:solidFill>
                  <a:schemeClr val="tx1"/>
                </a:solidFill>
                <a:latin typeface="+mn-lt"/>
                <a:ea typeface="+mn-ea"/>
                <a:cs typeface="+mn-cs"/>
              </a:rPr>
              <a:t>　　</a:t>
            </a:r>
            <a:r>
              <a:rPr kumimoji="1" lang="ja-JP" altLang="en-US" sz="1300" kern="1200" baseline="0" dirty="0">
                <a:solidFill>
                  <a:schemeClr val="tx1"/>
                </a:solidFill>
                <a:latin typeface="+mn-lt"/>
                <a:ea typeface="+mn-ea"/>
                <a:cs typeface="+mn-cs"/>
              </a:rPr>
              <a:t>・リーダーシップの本質</a:t>
            </a:r>
          </a:p>
          <a:p>
            <a:pPr marL="514350" lvl="2" algn="l" defTabSz="514350" rtl="0" eaLnBrk="1" latinLnBrk="0" hangingPunct="1">
              <a:lnSpc>
                <a:spcPts val="2000"/>
              </a:lnSpc>
            </a:pPr>
            <a:r>
              <a:rPr kumimoji="1" lang="ja-JP" altLang="en-US" sz="1300" kern="1200" baseline="0" dirty="0">
                <a:solidFill>
                  <a:schemeClr val="tx1"/>
                </a:solidFill>
                <a:latin typeface="+mn-lt"/>
                <a:ea typeface="+mn-ea"/>
                <a:cs typeface="+mn-cs"/>
              </a:rPr>
              <a:t>　　・リーダーとマネージャーの役割の違い</a:t>
            </a:r>
          </a:p>
          <a:p>
            <a:pPr marL="257175" lvl="1" algn="l" defTabSz="514350" rtl="0" eaLnBrk="1" latinLnBrk="0" hangingPunct="1">
              <a:lnSpc>
                <a:spcPts val="1900"/>
              </a:lnSpc>
            </a:pPr>
            <a:r>
              <a:rPr kumimoji="1" lang="ja-JP" altLang="en-US" sz="1600" b="1" kern="1200" baseline="0" dirty="0">
                <a:solidFill>
                  <a:schemeClr val="tx1"/>
                </a:solidFill>
                <a:latin typeface="+mn-lt"/>
                <a:ea typeface="+mn-ea"/>
                <a:cs typeface="+mn-cs"/>
              </a:rPr>
              <a:t>　 </a:t>
            </a:r>
            <a:r>
              <a:rPr kumimoji="1" lang="en-US" altLang="ja-JP" sz="1600" b="1" kern="1200" baseline="0" dirty="0">
                <a:solidFill>
                  <a:schemeClr val="tx1"/>
                </a:solidFill>
                <a:latin typeface="+mn-lt"/>
                <a:ea typeface="+mn-ea"/>
                <a:cs typeface="+mn-cs"/>
              </a:rPr>
              <a:t>3. </a:t>
            </a:r>
            <a:r>
              <a:rPr kumimoji="1" lang="ja-JP" altLang="en-US" sz="1600" b="1" kern="1200" baseline="0" dirty="0">
                <a:solidFill>
                  <a:schemeClr val="tx1"/>
                </a:solidFill>
                <a:latin typeface="+mn-lt"/>
                <a:ea typeface="+mn-ea"/>
                <a:cs typeface="+mn-cs"/>
              </a:rPr>
              <a:t>マネジメントの基礎</a:t>
            </a:r>
          </a:p>
          <a:p>
            <a:pPr marL="514350" lvl="2" algn="l" defTabSz="514350" rtl="0" eaLnBrk="1" latinLnBrk="0" hangingPunct="1">
              <a:lnSpc>
                <a:spcPts val="2000"/>
              </a:lnSpc>
            </a:pPr>
            <a:r>
              <a:rPr kumimoji="1" lang="ja-JP" altLang="en-US" sz="1400" kern="1200" baseline="0" dirty="0">
                <a:solidFill>
                  <a:schemeClr val="tx1"/>
                </a:solidFill>
                <a:latin typeface="+mn-lt"/>
                <a:ea typeface="+mn-ea"/>
                <a:cs typeface="+mn-cs"/>
              </a:rPr>
              <a:t>　　</a:t>
            </a:r>
            <a:r>
              <a:rPr kumimoji="1" lang="ja-JP" altLang="en-US" sz="1300" kern="1200" baseline="0" dirty="0">
                <a:solidFill>
                  <a:schemeClr val="tx1"/>
                </a:solidFill>
                <a:latin typeface="+mn-lt"/>
                <a:ea typeface="+mn-ea"/>
                <a:cs typeface="+mn-cs"/>
              </a:rPr>
              <a:t>・ミッション・ビジョンとチーム目標</a:t>
            </a:r>
          </a:p>
          <a:p>
            <a:pPr marL="514350" lvl="2" algn="l" defTabSz="514350" rtl="0" eaLnBrk="1" latinLnBrk="0" hangingPunct="1">
              <a:lnSpc>
                <a:spcPts val="2000"/>
              </a:lnSpc>
            </a:pPr>
            <a:r>
              <a:rPr kumimoji="1" lang="ja-JP" altLang="en-US" sz="1300" kern="1200" baseline="0" dirty="0">
                <a:solidFill>
                  <a:schemeClr val="tx1"/>
                </a:solidFill>
                <a:latin typeface="+mn-lt"/>
                <a:ea typeface="+mn-ea"/>
                <a:cs typeface="+mn-cs"/>
              </a:rPr>
              <a:t>　　・結果を出すための時間管理と優先度づけ</a:t>
            </a:r>
          </a:p>
        </p:txBody>
      </p:sp>
      <p:sp>
        <p:nvSpPr>
          <p:cNvPr id="5" name="正方形/長方形 4">
            <a:extLst>
              <a:ext uri="{FF2B5EF4-FFF2-40B4-BE49-F238E27FC236}">
                <a16:creationId xmlns:a16="http://schemas.microsoft.com/office/drawing/2014/main" id="{3D205083-C9F8-6ECA-D486-FF5C092B50C3}"/>
              </a:ext>
            </a:extLst>
          </p:cNvPr>
          <p:cNvSpPr/>
          <p:nvPr/>
        </p:nvSpPr>
        <p:spPr>
          <a:xfrm>
            <a:off x="3298917" y="60507"/>
            <a:ext cx="3456384" cy="29530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7175" lvl="1" algn="l" defTabSz="514350" rtl="0" eaLnBrk="1" latinLnBrk="0" hangingPunct="1">
              <a:lnSpc>
                <a:spcPts val="1900"/>
              </a:lnSpc>
            </a:pPr>
            <a:endParaRPr kumimoji="1" lang="en-US" altLang="ja-JP" sz="1600" b="1" kern="1200" baseline="0" dirty="0">
              <a:solidFill>
                <a:schemeClr val="tx1"/>
              </a:solidFill>
              <a:latin typeface="+mn-lt"/>
              <a:ea typeface="+mn-ea"/>
              <a:cs typeface="+mn-cs"/>
            </a:endParaRPr>
          </a:p>
          <a:p>
            <a:pPr marL="257175" lvl="1" algn="l" defTabSz="514350" rtl="0" eaLnBrk="1" latinLnBrk="0" hangingPunct="1">
              <a:lnSpc>
                <a:spcPts val="1900"/>
              </a:lnSpc>
            </a:pPr>
            <a:r>
              <a:rPr kumimoji="1" lang="en-US" altLang="ja-JP" sz="1600" b="1" kern="1200" baseline="0" dirty="0">
                <a:solidFill>
                  <a:schemeClr val="tx1"/>
                </a:solidFill>
                <a:latin typeface="+mn-lt"/>
                <a:ea typeface="+mn-ea"/>
                <a:cs typeface="+mn-cs"/>
              </a:rPr>
              <a:t>4</a:t>
            </a:r>
            <a:r>
              <a:rPr kumimoji="1" lang="ja-JP" altLang="en-US" sz="1600" b="1" kern="1200" baseline="0" dirty="0">
                <a:solidFill>
                  <a:schemeClr val="tx1"/>
                </a:solidFill>
                <a:latin typeface="+mn-lt"/>
                <a:ea typeface="+mn-ea"/>
                <a:cs typeface="+mn-cs"/>
              </a:rPr>
              <a:t>．効果的なチーム運営</a:t>
            </a:r>
          </a:p>
          <a:p>
            <a:pPr marL="514350" lvl="2" algn="l" defTabSz="514350" rtl="0" eaLnBrk="1" latinLnBrk="0" hangingPunct="1">
              <a:lnSpc>
                <a:spcPts val="2000"/>
              </a:lnSpc>
            </a:pPr>
            <a:r>
              <a:rPr kumimoji="1" lang="ja-JP" altLang="en-US" sz="1300" kern="1200" baseline="0" dirty="0">
                <a:solidFill>
                  <a:schemeClr val="tx1"/>
                </a:solidFill>
                <a:latin typeface="+mn-lt"/>
                <a:ea typeface="+mn-ea"/>
                <a:cs typeface="+mn-cs"/>
              </a:rPr>
              <a:t>・協調的なチームを作るには</a:t>
            </a:r>
          </a:p>
          <a:p>
            <a:pPr marL="514350" lvl="2" algn="l" defTabSz="514350" rtl="0" eaLnBrk="1" latinLnBrk="0" hangingPunct="1">
              <a:lnSpc>
                <a:spcPts val="2000"/>
              </a:lnSpc>
            </a:pPr>
            <a:r>
              <a:rPr kumimoji="1" lang="ja-JP" altLang="en-US" sz="1300" kern="1200" baseline="0" dirty="0">
                <a:solidFill>
                  <a:schemeClr val="tx1"/>
                </a:solidFill>
                <a:latin typeface="+mn-lt"/>
                <a:ea typeface="+mn-ea"/>
                <a:cs typeface="+mn-cs"/>
              </a:rPr>
              <a:t>・部下のモチベーションの高め方</a:t>
            </a:r>
          </a:p>
          <a:p>
            <a:pPr marL="514350" lvl="2" algn="l" defTabSz="514350" rtl="0" eaLnBrk="1" latinLnBrk="0" hangingPunct="1">
              <a:lnSpc>
                <a:spcPts val="2000"/>
              </a:lnSpc>
            </a:pPr>
            <a:r>
              <a:rPr kumimoji="1" lang="ja-JP" altLang="en-US" sz="1300" kern="1200" baseline="0" dirty="0">
                <a:solidFill>
                  <a:schemeClr val="tx1"/>
                </a:solidFill>
                <a:latin typeface="+mn-lt"/>
                <a:ea typeface="+mn-ea"/>
                <a:cs typeface="+mn-cs"/>
              </a:rPr>
              <a:t>・</a:t>
            </a:r>
            <a:r>
              <a:rPr kumimoji="1" lang="en-US" altLang="ja-JP" sz="1300" kern="1200" baseline="0" dirty="0">
                <a:solidFill>
                  <a:schemeClr val="tx1"/>
                </a:solidFill>
                <a:latin typeface="+mn-lt"/>
                <a:ea typeface="+mn-ea"/>
                <a:cs typeface="+mn-cs"/>
              </a:rPr>
              <a:t>KPI</a:t>
            </a:r>
            <a:r>
              <a:rPr kumimoji="1" lang="ja-JP" altLang="en-US" sz="1300" kern="1200" baseline="0" dirty="0">
                <a:solidFill>
                  <a:schemeClr val="tx1"/>
                </a:solidFill>
                <a:latin typeface="+mn-lt"/>
                <a:ea typeface="+mn-ea"/>
                <a:cs typeface="+mn-cs"/>
              </a:rPr>
              <a:t>管理による目標達成</a:t>
            </a:r>
            <a:endParaRPr lang="en-US" altLang="ja-JP" sz="1300" dirty="0">
              <a:solidFill>
                <a:schemeClr val="tx1"/>
              </a:solidFill>
            </a:endParaRPr>
          </a:p>
          <a:p>
            <a:pPr marL="257175" lvl="1" algn="l" defTabSz="514350" rtl="0" eaLnBrk="1" latinLnBrk="0" hangingPunct="1">
              <a:lnSpc>
                <a:spcPts val="1900"/>
              </a:lnSpc>
            </a:pPr>
            <a:r>
              <a:rPr lang="en-US" altLang="ja-JP" sz="1600" b="1" dirty="0">
                <a:solidFill>
                  <a:srgbClr val="0070C0"/>
                </a:solidFill>
              </a:rPr>
              <a:t>5</a:t>
            </a:r>
            <a:r>
              <a:rPr lang="ja-JP" altLang="en-US" sz="1400" b="1" dirty="0">
                <a:solidFill>
                  <a:srgbClr val="0070C0"/>
                </a:solidFill>
              </a:rPr>
              <a:t>．コーヒーブレイク（交流タイム）</a:t>
            </a:r>
            <a:endParaRPr lang="en-US" altLang="ja-JP" sz="1400" b="1" dirty="0">
              <a:solidFill>
                <a:srgbClr val="0070C0"/>
              </a:solidFill>
            </a:endParaRPr>
          </a:p>
          <a:p>
            <a:pPr marL="257175" lvl="1" defTabSz="514350">
              <a:lnSpc>
                <a:spcPts val="1900"/>
              </a:lnSpc>
            </a:pPr>
            <a:r>
              <a:rPr kumimoji="1" lang="ja-JP" altLang="en-US" sz="1200" kern="1200" baseline="0" dirty="0">
                <a:solidFill>
                  <a:srgbClr val="0070C0"/>
                </a:solidFill>
                <a:latin typeface="+mn-lt"/>
                <a:ea typeface="+mn-ea"/>
                <a:cs typeface="+mn-cs"/>
              </a:rPr>
              <a:t>　　 ・受講者どうしの情報交換時間</a:t>
            </a:r>
            <a:endParaRPr kumimoji="1" lang="ja-JP" altLang="en-US" sz="1300" kern="1200" baseline="0" dirty="0">
              <a:solidFill>
                <a:srgbClr val="0070C0"/>
              </a:solidFill>
              <a:latin typeface="+mn-lt"/>
              <a:ea typeface="+mn-ea"/>
              <a:cs typeface="+mn-cs"/>
            </a:endParaRPr>
          </a:p>
          <a:p>
            <a:pPr marL="257175" lvl="1" algn="l" defTabSz="514350" rtl="0" eaLnBrk="1" latinLnBrk="0" hangingPunct="1">
              <a:lnSpc>
                <a:spcPts val="1900"/>
              </a:lnSpc>
            </a:pPr>
            <a:r>
              <a:rPr kumimoji="1" lang="en-US" altLang="ja-JP" sz="1600" b="1" kern="1200" baseline="0" dirty="0">
                <a:solidFill>
                  <a:schemeClr val="tx1"/>
                </a:solidFill>
                <a:latin typeface="+mn-lt"/>
                <a:ea typeface="+mn-ea"/>
                <a:cs typeface="+mn-cs"/>
              </a:rPr>
              <a:t>6. </a:t>
            </a:r>
            <a:r>
              <a:rPr kumimoji="1" lang="ja-JP" altLang="en-US" sz="1600" b="1" kern="1200" baseline="0" dirty="0">
                <a:solidFill>
                  <a:schemeClr val="tx1"/>
                </a:solidFill>
                <a:latin typeface="+mn-lt"/>
                <a:ea typeface="+mn-ea"/>
                <a:cs typeface="+mn-cs"/>
              </a:rPr>
              <a:t>人を動かすコミュニケーション</a:t>
            </a:r>
          </a:p>
          <a:p>
            <a:pPr marL="514350" lvl="2" algn="l" defTabSz="514350" rtl="0" eaLnBrk="1" latinLnBrk="0" hangingPunct="1">
              <a:lnSpc>
                <a:spcPts val="2000"/>
              </a:lnSpc>
            </a:pPr>
            <a:r>
              <a:rPr kumimoji="1" lang="ja-JP" altLang="en-US" sz="1300" kern="1200" baseline="0" dirty="0">
                <a:solidFill>
                  <a:schemeClr val="tx1"/>
                </a:solidFill>
                <a:latin typeface="+mn-lt"/>
                <a:ea typeface="+mn-ea"/>
                <a:cs typeface="+mn-cs"/>
              </a:rPr>
              <a:t>・相手の納得・共感をつかむ説得方法</a:t>
            </a:r>
          </a:p>
          <a:p>
            <a:pPr marL="514350" lvl="2" algn="l" defTabSz="514350" rtl="0" eaLnBrk="1" latinLnBrk="0" hangingPunct="1">
              <a:lnSpc>
                <a:spcPts val="2000"/>
              </a:lnSpc>
            </a:pPr>
            <a:r>
              <a:rPr kumimoji="1" lang="ja-JP" altLang="en-US" sz="1300" kern="1200" baseline="0" dirty="0">
                <a:solidFill>
                  <a:schemeClr val="tx1"/>
                </a:solidFill>
                <a:latin typeface="+mn-lt"/>
                <a:ea typeface="+mn-ea"/>
                <a:cs typeface="+mn-cs"/>
              </a:rPr>
              <a:t>・主体性を引き出す部下指導</a:t>
            </a:r>
          </a:p>
          <a:p>
            <a:pPr marL="514350" lvl="2" algn="l" defTabSz="514350" rtl="0" eaLnBrk="1" latinLnBrk="0" hangingPunct="1">
              <a:lnSpc>
                <a:spcPts val="2000"/>
              </a:lnSpc>
            </a:pPr>
            <a:r>
              <a:rPr kumimoji="1" lang="ja-JP" altLang="en-US" sz="1300" kern="1200" baseline="0" dirty="0">
                <a:solidFill>
                  <a:schemeClr val="tx1"/>
                </a:solidFill>
                <a:latin typeface="+mn-lt"/>
                <a:ea typeface="+mn-ea"/>
                <a:cs typeface="+mn-cs"/>
              </a:rPr>
              <a:t>・</a:t>
            </a:r>
            <a:r>
              <a:rPr kumimoji="1" lang="en-US" altLang="ja-JP" sz="1300" kern="1200" baseline="0" dirty="0">
                <a:solidFill>
                  <a:schemeClr val="tx1"/>
                </a:solidFill>
                <a:latin typeface="+mn-lt"/>
                <a:ea typeface="+mn-ea"/>
                <a:cs typeface="+mn-cs"/>
              </a:rPr>
              <a:t>OJT</a:t>
            </a:r>
            <a:r>
              <a:rPr kumimoji="1" lang="ja-JP" altLang="en-US" sz="1300" kern="1200" baseline="0" dirty="0">
                <a:solidFill>
                  <a:schemeClr val="tx1"/>
                </a:solidFill>
                <a:latin typeface="+mn-lt"/>
                <a:ea typeface="+mn-ea"/>
                <a:cs typeface="+mn-cs"/>
              </a:rPr>
              <a:t>による部下育成の原則</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1713</TotalTime>
  <Words>666</Words>
  <Application>Microsoft Office PowerPoint</Application>
  <PresentationFormat>画面に合わせる (4:3)</PresentationFormat>
  <Paragraphs>78</Paragraphs>
  <Slides>2</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CRＣ＆Ｇブーケ</vt:lpstr>
      <vt:lpstr>HGP創英ﾌﾟﾚｾﾞﾝｽEB</vt:lpstr>
      <vt:lpstr>HGS創英角ﾎﾟｯﾌﾟ体</vt:lpstr>
      <vt:lpstr>HGS明朝B</vt:lpstr>
      <vt:lpstr>ＭＳ Ｐゴシック</vt:lpstr>
      <vt:lpstr>ＭＳ 明朝</vt:lpstr>
      <vt:lpstr>Arial</vt:lpstr>
      <vt:lpstr>Calibri</vt:lpstr>
      <vt:lpstr>Calibri Light</vt:lpstr>
      <vt:lpstr>Corbel</vt:lpstr>
      <vt:lpstr>Office テーマ</vt:lpstr>
      <vt:lpstr>PowerPoint プレゼンテーション</vt:lpstr>
      <vt:lpstr>PowerPoint プレゼンテーション</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owner</dc:creator>
  <cp:lastModifiedBy>牧野 良隆</cp:lastModifiedBy>
  <cp:revision>218</cp:revision>
  <cp:lastPrinted>2023-03-07T05:53:53Z</cp:lastPrinted>
  <dcterms:created xsi:type="dcterms:W3CDTF">2011-11-02T00:59:16Z</dcterms:created>
  <dcterms:modified xsi:type="dcterms:W3CDTF">2023-03-09T01:08:41Z</dcterms:modified>
</cp:coreProperties>
</file>